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4" d="100"/>
          <a:sy n="54" d="100"/>
        </p:scale>
        <p:origin x="320"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54FAFEB-B083-4B96-B146-264C76A16EF7}" type="datetimeFigureOut">
              <a:rPr lang="en-GB" smtClean="0"/>
              <a:t>02/11/2023</a:t>
            </a:fld>
            <a:endParaRPr lang="en-GB"/>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94C283D-2F34-4B8C-A144-DCC99EF52C08}"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443831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FAFEB-B083-4B96-B146-264C76A16EF7}" type="datetimeFigureOut">
              <a:rPr lang="en-GB" smtClean="0"/>
              <a:t>02/11/2023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3971337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FAFEB-B083-4B96-B146-264C76A16EF7}" type="datetimeFigureOut">
              <a:rPr lang="en-GB" smtClean="0"/>
              <a:t>02/11/2023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3387220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FAFEB-B083-4B96-B146-264C76A16EF7}" type="datetimeFigureOut">
              <a:rPr lang="en-GB" smtClean="0"/>
              <a:t>02/11/2023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746114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4FAFEB-B083-4B96-B146-264C76A16EF7}" type="datetimeFigureOut">
              <a:rPr lang="en-GB" smtClean="0"/>
              <a:t>02/11/2023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4C283D-2F34-4B8C-A144-DCC99EF52C08}"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118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4FAFEB-B083-4B96-B146-264C76A16EF7}" type="datetimeFigureOut">
              <a:rPr lang="en-GB" smtClean="0"/>
              <a:t>02/11/2023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46904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4FAFEB-B083-4B96-B146-264C76A16EF7}" type="datetimeFigureOut">
              <a:rPr lang="en-GB" smtClean="0"/>
              <a:t>02/11/2023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4262832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4FAFEB-B083-4B96-B146-264C76A16EF7}" type="datetimeFigureOut">
              <a:rPr lang="en-GB" smtClean="0"/>
              <a:t>02/11/2023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2412050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4FAFEB-B083-4B96-B146-264C76A16EF7}" type="datetimeFigureOut">
              <a:rPr lang="en-GB" smtClean="0"/>
              <a:t>02/11/2023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3564826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4FAFEB-B083-4B96-B146-264C76A16EF7}" type="datetimeFigureOut">
              <a:rPr lang="en-GB" smtClean="0"/>
              <a:t>02/11/2023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2336873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4FAFEB-B083-4B96-B146-264C76A16EF7}" type="datetimeFigureOut">
              <a:rPr lang="en-GB" smtClean="0"/>
              <a:t>02/11/2023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3224599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54FAFEB-B083-4B96-B146-264C76A16EF7}" type="datetimeFigureOut">
              <a:rPr lang="en-GB" smtClean="0"/>
              <a:t>02/11/2023</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94C283D-2F34-4B8C-A144-DCC99EF52C08}" type="slidenum">
              <a:rPr lang="en-GB" smtClean="0"/>
              <a:t>‹#›</a:t>
            </a:fld>
            <a:endParaRPr lang="en-GB"/>
          </a:p>
        </p:txBody>
      </p:sp>
    </p:spTree>
    <p:extLst>
      <p:ext uri="{BB962C8B-B14F-4D97-AF65-F5344CB8AC3E}">
        <p14:creationId xmlns:p14="http://schemas.microsoft.com/office/powerpoint/2010/main" val="19406148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7BA8A2B-129E-EA55-02CE-6F2043B8A0BF}"/>
              </a:ext>
            </a:extLst>
          </p:cNvPr>
          <p:cNvSpPr txBox="1"/>
          <p:nvPr/>
        </p:nvSpPr>
        <p:spPr>
          <a:xfrm>
            <a:off x="853440" y="4802345"/>
            <a:ext cx="7752080" cy="646331"/>
          </a:xfrm>
          <a:prstGeom prst="rect">
            <a:avLst/>
          </a:prstGeom>
          <a:noFill/>
        </p:spPr>
        <p:txBody>
          <a:bodyPr wrap="square" rtlCol="0">
            <a:spAutoFit/>
          </a:bodyPr>
          <a:lstStyle/>
          <a:p>
            <a:r>
              <a:rPr lang="en-GB" b="1" dirty="0">
                <a:latin typeface="Bahnschrift SemiBold Condensed" panose="020B0502040204020203" pitchFamily="34" charset="0"/>
                <a:cs typeface="Aharoni" panose="020F0502020204030204" pitchFamily="2" charset="-79"/>
              </a:rPr>
              <a:t>INDIVIDUAL PROJECT PRESENTATION</a:t>
            </a:r>
          </a:p>
          <a:p>
            <a:r>
              <a:rPr lang="en-GB" b="1" dirty="0">
                <a:latin typeface="Bahnschrift SemiBold Condensed" panose="020B0502040204020203" pitchFamily="34" charset="0"/>
                <a:cs typeface="Aharoni" panose="020F0502020204030204" pitchFamily="2" charset="-79"/>
              </a:rPr>
              <a:t>CS310S: FOUNDATIONS OF OBJECT-ORIENTED SOFTWARE DEVELOPMENT.</a:t>
            </a:r>
          </a:p>
        </p:txBody>
      </p:sp>
      <p:sp>
        <p:nvSpPr>
          <p:cNvPr id="25" name="TextBox 24">
            <a:extLst>
              <a:ext uri="{FF2B5EF4-FFF2-40B4-BE49-F238E27FC236}">
                <a16:creationId xmlns:a16="http://schemas.microsoft.com/office/drawing/2014/main" id="{BB0A2DAA-523C-BF6E-55FF-E16E3931336E}"/>
              </a:ext>
            </a:extLst>
          </p:cNvPr>
          <p:cNvSpPr txBox="1"/>
          <p:nvPr/>
        </p:nvSpPr>
        <p:spPr>
          <a:xfrm>
            <a:off x="853440" y="5376939"/>
            <a:ext cx="6400800" cy="646331"/>
          </a:xfrm>
          <a:prstGeom prst="rect">
            <a:avLst/>
          </a:prstGeom>
          <a:noFill/>
        </p:spPr>
        <p:txBody>
          <a:bodyPr wrap="square" rtlCol="0">
            <a:spAutoFit/>
          </a:bodyPr>
          <a:lstStyle/>
          <a:p>
            <a:r>
              <a:rPr lang="en-GB" b="1" dirty="0">
                <a:latin typeface="Bahnschrift SemiBold Condensed" panose="020B0502040204020203" pitchFamily="34" charset="0"/>
                <a:cs typeface="Aharoni" panose="020F0502020204030204" pitchFamily="2" charset="-79"/>
              </a:rPr>
              <a:t>ASSIGNMENT BY: ASIF MOHAMMAD TANVIR</a:t>
            </a:r>
          </a:p>
          <a:p>
            <a:r>
              <a:rPr lang="en-GB" b="1" dirty="0">
                <a:latin typeface="Bahnschrift SemiBold Condensed" panose="020B0502040204020203" pitchFamily="34" charset="0"/>
                <a:cs typeface="Aharoni" panose="020F0502020204030204" pitchFamily="2" charset="-79"/>
              </a:rPr>
              <a:t>ID: 230340085                                                              </a:t>
            </a:r>
          </a:p>
        </p:txBody>
      </p:sp>
      <p:grpSp>
        <p:nvGrpSpPr>
          <p:cNvPr id="2" name="Group 1">
            <a:extLst>
              <a:ext uri="{FF2B5EF4-FFF2-40B4-BE49-F238E27FC236}">
                <a16:creationId xmlns:a16="http://schemas.microsoft.com/office/drawing/2014/main" id="{239A8627-24E1-9073-DD14-6402F1FC0391}"/>
              </a:ext>
            </a:extLst>
          </p:cNvPr>
          <p:cNvGrpSpPr/>
          <p:nvPr/>
        </p:nvGrpSpPr>
        <p:grpSpPr>
          <a:xfrm>
            <a:off x="0" y="5043654"/>
            <a:ext cx="12192000" cy="2298383"/>
            <a:chOff x="0" y="4051617"/>
            <a:chExt cx="12192000" cy="2298383"/>
          </a:xfrm>
        </p:grpSpPr>
        <p:pic>
          <p:nvPicPr>
            <p:cNvPr id="3" name="Picture 2" descr="A group of playing cards&#10;&#10;Description automatically generated">
              <a:extLst>
                <a:ext uri="{FF2B5EF4-FFF2-40B4-BE49-F238E27FC236}">
                  <a16:creationId xmlns:a16="http://schemas.microsoft.com/office/drawing/2014/main" id="{94EB9EAD-8332-EC11-B9AB-39DC42B3E9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4" name="Straight Connector 3">
              <a:extLst>
                <a:ext uri="{FF2B5EF4-FFF2-40B4-BE49-F238E27FC236}">
                  <a16:creationId xmlns:a16="http://schemas.microsoft.com/office/drawing/2014/main" id="{71BDB403-A37D-4A17-378C-33F6A93AB8DF}"/>
                </a:ext>
              </a:extLst>
            </p:cNvPr>
            <p:cNvCxnSpPr>
              <a:cxnSpLocks/>
              <a:endCxn id="3"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A1C9EA-C953-7050-F6B2-C0EB4DB08F14}"/>
                </a:ext>
              </a:extLst>
            </p:cNvPr>
            <p:cNvCxnSpPr>
              <a:cxnSpLocks/>
              <a:stCxn id="3"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406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AC188B-53DD-8E37-AA5F-6B761A1AE8AC}"/>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6A0033EC-B544-E32C-8EE4-60DF02503878}"/>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057452ED-FCA2-392D-5C8A-52D0F6EF2A87}"/>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89F878E-FE9F-DB30-E6FD-DD4A89F34F54}"/>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0363A9C-67A3-2339-14C8-094E51800FB4}"/>
              </a:ext>
            </a:extLst>
          </p:cNvPr>
          <p:cNvSpPr txBox="1"/>
          <p:nvPr/>
        </p:nvSpPr>
        <p:spPr>
          <a:xfrm>
            <a:off x="853440" y="770242"/>
            <a:ext cx="524256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Classes and Object-Oriented Design:</a:t>
            </a:r>
            <a:endParaRPr lang="en-GB"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89EFCD-0745-3329-28E9-4A28755A6052}"/>
              </a:ext>
            </a:extLst>
          </p:cNvPr>
          <p:cNvSpPr txBox="1"/>
          <p:nvPr/>
        </p:nvSpPr>
        <p:spPr>
          <a:xfrm>
            <a:off x="853440" y="2319544"/>
            <a:ext cx="3431969"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 have three classes here: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Class 1 : </a:t>
            </a:r>
            <a:r>
              <a:rPr lang="en-US" b="1" dirty="0" err="1">
                <a:latin typeface="Arial" panose="020B0604020202020204" pitchFamily="34" charset="0"/>
                <a:cs typeface="Arial" panose="020B0604020202020204" pitchFamily="34" charset="0"/>
              </a:rPr>
              <a:t>BlackJackCard</a:t>
            </a:r>
            <a:r>
              <a:rPr lang="en-US" b="1" dirty="0">
                <a:latin typeface="Arial" panose="020B0604020202020204" pitchFamily="34" charset="0"/>
                <a:cs typeface="Arial" panose="020B0604020202020204" pitchFamily="34" charset="0"/>
              </a:rPr>
              <a:t> </a:t>
            </a:r>
          </a:p>
          <a:p>
            <a:r>
              <a:rPr lang="en-US" b="1" dirty="0">
                <a:latin typeface="Arial" panose="020B0604020202020204" pitchFamily="34" charset="0"/>
                <a:cs typeface="Arial" panose="020B0604020202020204" pitchFamily="34" charset="0"/>
              </a:rPr>
              <a:t>Class 2: </a:t>
            </a:r>
            <a:r>
              <a:rPr lang="en-US" b="1" dirty="0" err="1">
                <a:latin typeface="Arial" panose="020B0604020202020204" pitchFamily="34" charset="0"/>
                <a:cs typeface="Arial" panose="020B0604020202020204" pitchFamily="34" charset="0"/>
              </a:rPr>
              <a:t>BlackJackDeck</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Class 3: </a:t>
            </a:r>
            <a:r>
              <a:rPr lang="en-US" b="1" dirty="0" err="1">
                <a:latin typeface="Arial" panose="020B0604020202020204" pitchFamily="34" charset="0"/>
                <a:cs typeface="Arial" panose="020B0604020202020204" pitchFamily="34" charset="0"/>
              </a:rPr>
              <a:t>BlackJackGame</a:t>
            </a:r>
            <a:endParaRPr lang="en-GB"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286BC6A-9DC4-6525-4EE9-9B42DA9854F3}"/>
              </a:ext>
            </a:extLst>
          </p:cNvPr>
          <p:cNvSpPr txBox="1"/>
          <p:nvPr/>
        </p:nvSpPr>
        <p:spPr>
          <a:xfrm>
            <a:off x="6974722" y="1170352"/>
            <a:ext cx="3431969" cy="877163"/>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 </a:t>
            </a:r>
            <a:r>
              <a:rPr lang="en-US" b="1" dirty="0" err="1">
                <a:latin typeface="Arial" panose="020B0604020202020204" pitchFamily="34" charset="0"/>
                <a:cs typeface="Arial" panose="020B0604020202020204" pitchFamily="34" charset="0"/>
              </a:rPr>
              <a:t>BlackJackCard</a:t>
            </a:r>
            <a:r>
              <a:rPr lang="en-US" b="1" dirty="0">
                <a:latin typeface="Arial" panose="020B0604020202020204" pitchFamily="34" charset="0"/>
                <a:cs typeface="Arial" panose="020B0604020202020204" pitchFamily="34" charset="0"/>
              </a:rPr>
              <a:t>:</a:t>
            </a:r>
          </a:p>
          <a:p>
            <a:endParaRPr lang="en-US" sz="1100" b="1"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It is a class representing a single card in the main game that returns the card's string.</a:t>
            </a:r>
            <a:endParaRPr lang="en-GB" sz="11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85E2884-E07D-8AF4-87F9-845467EC6AC2}"/>
              </a:ext>
            </a:extLst>
          </p:cNvPr>
          <p:cNvSpPr txBox="1"/>
          <p:nvPr/>
        </p:nvSpPr>
        <p:spPr>
          <a:xfrm>
            <a:off x="6974721" y="2443758"/>
            <a:ext cx="3431969" cy="138499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 </a:t>
            </a:r>
            <a:r>
              <a:rPr lang="en-US" b="1" dirty="0" err="1">
                <a:latin typeface="Arial" panose="020B0604020202020204" pitchFamily="34" charset="0"/>
                <a:cs typeface="Arial" panose="020B0604020202020204" pitchFamily="34" charset="0"/>
              </a:rPr>
              <a:t>BlackJackDeck</a:t>
            </a:r>
            <a:r>
              <a:rPr lang="en-US" b="1" dirty="0">
                <a:latin typeface="Arial" panose="020B0604020202020204" pitchFamily="34" charset="0"/>
                <a:cs typeface="Arial" panose="020B0604020202020204" pitchFamily="34" charset="0"/>
              </a:rPr>
              <a:t>:</a:t>
            </a:r>
          </a:p>
          <a:p>
            <a:endParaRPr lang="en-US" sz="1100" b="1"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Class deck represents the deck of cards used in a game, including Hearts, Diamonds, Clubs, and Spades. The deck includes cards numbered 2-10, as well as Jacks, Kings, Queens, and Aces. It includes dealing and shuffling</a:t>
            </a:r>
            <a:endParaRPr lang="en-GB" sz="11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9D9BB6A-8DD6-B1D3-43A7-46788E829BD7}"/>
              </a:ext>
            </a:extLst>
          </p:cNvPr>
          <p:cNvSpPr txBox="1"/>
          <p:nvPr/>
        </p:nvSpPr>
        <p:spPr>
          <a:xfrm>
            <a:off x="6974723" y="4061360"/>
            <a:ext cx="3431969" cy="149271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 </a:t>
            </a:r>
            <a:r>
              <a:rPr lang="en-US" b="1" dirty="0" err="1">
                <a:latin typeface="Arial" panose="020B0604020202020204" pitchFamily="34" charset="0"/>
                <a:cs typeface="Arial" panose="020B0604020202020204" pitchFamily="34" charset="0"/>
              </a:rPr>
              <a:t>BlackJackGame</a:t>
            </a:r>
            <a:r>
              <a:rPr lang="en-US" b="1" dirty="0">
                <a:latin typeface="Arial" panose="020B0604020202020204" pitchFamily="34" charset="0"/>
                <a:cs typeface="Arial" panose="020B0604020202020204" pitchFamily="34" charset="0"/>
              </a:rPr>
              <a:t>:</a:t>
            </a:r>
          </a:p>
          <a:p>
            <a:endParaRPr lang="en-US" b="1"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It's the main class of the game and defines the game, containing a shuffled deck object and two empty hands - one for the player and one for the dealer. The gameplay includes dealing initial hands and a scoring method.</a:t>
            </a:r>
            <a:r>
              <a:rPr lang="en-US" sz="11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98735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E8692B3-F79F-7DF3-A9D3-649FD3F23AE0}"/>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C6DBFC16-6FF7-EBC4-3F88-22BE44CEF7DE}"/>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D5389A2A-825C-B68A-44C1-C6829E65A33B}"/>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9FE5D8C-13BE-1259-70A8-59FA83112C09}"/>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20AF4C5E-DC5A-8F2C-66FA-D0F19D1FB1F7}"/>
              </a:ext>
            </a:extLst>
          </p:cNvPr>
          <p:cNvSpPr txBox="1"/>
          <p:nvPr/>
        </p:nvSpPr>
        <p:spPr>
          <a:xfrm>
            <a:off x="853440" y="770241"/>
            <a:ext cx="1076062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UML design for three class along with explanation of Code:</a:t>
            </a:r>
            <a:endParaRPr lang="en-GB" sz="2000" b="1" dirty="0">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08245476-B2A9-EA95-1AA6-F3489164A144}"/>
              </a:ext>
            </a:extLst>
          </p:cNvPr>
          <p:cNvGraphicFramePr>
            <a:graphicFrameLocks noGrp="1"/>
          </p:cNvGraphicFramePr>
          <p:nvPr>
            <p:extLst>
              <p:ext uri="{D42A27DB-BD31-4B8C-83A1-F6EECF244321}">
                <p14:modId xmlns:p14="http://schemas.microsoft.com/office/powerpoint/2010/main" val="3960144463"/>
              </p:ext>
            </p:extLst>
          </p:nvPr>
        </p:nvGraphicFramePr>
        <p:xfrm>
          <a:off x="853440" y="1475105"/>
          <a:ext cx="2872510" cy="2728487"/>
        </p:xfrm>
        <a:graphic>
          <a:graphicData uri="http://schemas.openxmlformats.org/drawingml/2006/table">
            <a:tbl>
              <a:tblPr firstRow="1" bandRow="1">
                <a:tableStyleId>{5C22544A-7EE6-4342-B048-85BDC9FD1C3A}</a:tableStyleId>
              </a:tblPr>
              <a:tblGrid>
                <a:gridCol w="2872510">
                  <a:extLst>
                    <a:ext uri="{9D8B030D-6E8A-4147-A177-3AD203B41FA5}">
                      <a16:colId xmlns:a16="http://schemas.microsoft.com/office/drawing/2014/main" val="3683072840"/>
                    </a:ext>
                  </a:extLst>
                </a:gridCol>
              </a:tblGrid>
              <a:tr h="656647">
                <a:tc>
                  <a:txBody>
                    <a:bodyPr/>
                    <a:lstStyle/>
                    <a:p>
                      <a:pPr algn="ctr"/>
                      <a:r>
                        <a:rPr lang="en-US" dirty="0" err="1"/>
                        <a:t>BlackJackCard</a:t>
                      </a:r>
                      <a:endParaRPr lang="en-GB" dirty="0"/>
                    </a:p>
                  </a:txBody>
                  <a:tcPr/>
                </a:tc>
                <a:extLst>
                  <a:ext uri="{0D108BD9-81ED-4DB2-BD59-A6C34878D82A}">
                    <a16:rowId xmlns:a16="http://schemas.microsoft.com/office/drawing/2014/main" val="724912637"/>
                  </a:ext>
                </a:extLst>
              </a:tr>
              <a:tr h="700644">
                <a:tc>
                  <a:txBody>
                    <a:bodyPr/>
                    <a:lstStyle/>
                    <a:p>
                      <a:r>
                        <a:rPr lang="en-US" dirty="0"/>
                        <a:t>-</a:t>
                      </a:r>
                      <a:r>
                        <a:rPr lang="en-US" dirty="0" err="1"/>
                        <a:t>csuit</a:t>
                      </a:r>
                      <a:r>
                        <a:rPr lang="en-US" dirty="0"/>
                        <a:t>: str</a:t>
                      </a:r>
                    </a:p>
                    <a:p>
                      <a:r>
                        <a:rPr lang="en-US" dirty="0"/>
                        <a:t>-crank: str</a:t>
                      </a:r>
                      <a:endParaRPr lang="en-GB" dirty="0"/>
                    </a:p>
                  </a:txBody>
                  <a:tcPr/>
                </a:tc>
                <a:extLst>
                  <a:ext uri="{0D108BD9-81ED-4DB2-BD59-A6C34878D82A}">
                    <a16:rowId xmlns:a16="http://schemas.microsoft.com/office/drawing/2014/main" val="2063639028"/>
                  </a:ext>
                </a:extLst>
              </a:tr>
              <a:tr h="1371196">
                <a:tc>
                  <a:txBody>
                    <a:bodyPr/>
                    <a:lstStyle/>
                    <a:p>
                      <a:r>
                        <a:rPr lang="en-US" dirty="0"/>
                        <a:t>+__</a:t>
                      </a:r>
                      <a:r>
                        <a:rPr lang="en-US" dirty="0" err="1"/>
                        <a:t>init</a:t>
                      </a:r>
                      <a:r>
                        <a:rPr lang="en-US" dirty="0"/>
                        <a:t>__(</a:t>
                      </a:r>
                      <a:r>
                        <a:rPr lang="en-US" dirty="0" err="1"/>
                        <a:t>cardsuit:str</a:t>
                      </a:r>
                      <a:r>
                        <a:rPr lang="en-US" dirty="0"/>
                        <a:t>,</a:t>
                      </a:r>
                    </a:p>
                    <a:p>
                      <a:r>
                        <a:rPr lang="en-US" dirty="0"/>
                        <a:t>                 </a:t>
                      </a:r>
                      <a:r>
                        <a:rPr lang="en-US" dirty="0" err="1"/>
                        <a:t>cardrank:str</a:t>
                      </a:r>
                      <a:r>
                        <a:rPr lang="en-US" dirty="0"/>
                        <a:t>)</a:t>
                      </a:r>
                    </a:p>
                    <a:p>
                      <a:r>
                        <a:rPr lang="en-US" dirty="0"/>
                        <a:t>+__str__(): str</a:t>
                      </a:r>
                      <a:endParaRPr lang="en-GB" dirty="0"/>
                    </a:p>
                  </a:txBody>
                  <a:tcPr/>
                </a:tc>
                <a:extLst>
                  <a:ext uri="{0D108BD9-81ED-4DB2-BD59-A6C34878D82A}">
                    <a16:rowId xmlns:a16="http://schemas.microsoft.com/office/drawing/2014/main" val="4253645699"/>
                  </a:ext>
                </a:extLst>
              </a:tr>
            </a:tbl>
          </a:graphicData>
        </a:graphic>
      </p:graphicFrame>
      <p:sp>
        <p:nvSpPr>
          <p:cNvPr id="15" name="TextBox 14">
            <a:extLst>
              <a:ext uri="{FF2B5EF4-FFF2-40B4-BE49-F238E27FC236}">
                <a16:creationId xmlns:a16="http://schemas.microsoft.com/office/drawing/2014/main" id="{7DA84827-6CA3-B7D6-57BD-77316682543C}"/>
              </a:ext>
            </a:extLst>
          </p:cNvPr>
          <p:cNvSpPr txBox="1"/>
          <p:nvPr/>
        </p:nvSpPr>
        <p:spPr>
          <a:xfrm>
            <a:off x="4096987" y="1475105"/>
            <a:ext cx="7272621" cy="1615827"/>
          </a:xfrm>
          <a:prstGeom prst="rect">
            <a:avLst/>
          </a:prstGeom>
          <a:solidFill>
            <a:schemeClr val="tx1"/>
          </a:solidFill>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class </a:t>
            </a:r>
            <a:r>
              <a:rPr lang="en-GB" sz="1100" kern="0" dirty="0" err="1">
                <a:solidFill>
                  <a:srgbClr val="FFFFFF"/>
                </a:solidFill>
                <a:effectLst/>
                <a:latin typeface="Arial" panose="020B0604020202020204" pitchFamily="34" charset="0"/>
                <a:ea typeface="Times New Roman" panose="02020603050405020304" pitchFamily="18" charset="0"/>
              </a:rPr>
              <a:t>BlackJackCard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#class of Card</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err="1">
                <a:solidFill>
                  <a:srgbClr val="B200B2"/>
                </a:solidFill>
                <a:effectLst/>
                <a:latin typeface="Arial" panose="020B0604020202020204" pitchFamily="34" charset="0"/>
                <a:ea typeface="Times New Roman" panose="02020603050405020304" pitchFamily="18" charset="0"/>
              </a:rPr>
              <a:t>init</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,cardsuit,cardrank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#using b instead of self.</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#c resembles </a:t>
            </a:r>
            <a:r>
              <a:rPr lang="en-GB" sz="1100" kern="0" dirty="0" err="1">
                <a:solidFill>
                  <a:srgbClr val="A9D18E"/>
                </a:solidFill>
                <a:effectLst/>
                <a:latin typeface="Arial" panose="020B0604020202020204" pitchFamily="34" charset="0"/>
                <a:ea typeface="Times New Roman" panose="02020603050405020304" pitchFamily="18" charset="0"/>
              </a:rPr>
              <a:t>card,b</a:t>
            </a:r>
            <a:r>
              <a:rPr lang="en-GB" sz="1100" kern="0" dirty="0">
                <a:solidFill>
                  <a:srgbClr val="A9D18E"/>
                </a:solidFill>
                <a:effectLst/>
                <a:latin typeface="Arial" panose="020B0604020202020204" pitchFamily="34" charset="0"/>
                <a:ea typeface="Times New Roman" panose="02020603050405020304" pitchFamily="18" charset="0"/>
              </a:rPr>
              <a:t> resembles blackjack game or self</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.csuit</a:t>
            </a:r>
            <a:r>
              <a:rPr lang="en-GB" sz="1100" kern="0" dirty="0">
                <a:solidFill>
                  <a:srgbClr val="FFFFFF"/>
                </a:solidFill>
                <a:effectLst/>
                <a:latin typeface="Arial" panose="020B0604020202020204" pitchFamily="34" charset="0"/>
                <a:ea typeface="Times New Roman" panose="02020603050405020304" pitchFamily="18" charset="0"/>
              </a:rPr>
              <a:t>=cardsuit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.crank</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cardrank</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B200B2"/>
                </a:solidFill>
                <a:effectLst/>
                <a:latin typeface="Arial" panose="020B0604020202020204" pitchFamily="34" charset="0"/>
                <a:ea typeface="Times New Roman" panose="02020603050405020304" pitchFamily="18" charset="0"/>
              </a:rPr>
              <a:t>__str__</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#magic/dunder method</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return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f'</a:t>
            </a:r>
            <a:r>
              <a:rPr lang="en-GB" sz="1100" kern="0" dirty="0">
                <a:solidFill>
                  <a:srgbClr val="CF8E6D"/>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.crank</a:t>
            </a:r>
            <a:r>
              <a:rPr lang="en-GB" sz="1100" kern="0" dirty="0">
                <a:solidFill>
                  <a:srgbClr val="CF8E6D"/>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 of </a:t>
            </a:r>
            <a:r>
              <a:rPr lang="en-GB" sz="1100" kern="0" dirty="0">
                <a:solidFill>
                  <a:srgbClr val="CF8E6D"/>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.csuit</a:t>
            </a:r>
            <a:r>
              <a:rPr lang="en-GB" sz="1100" kern="0" dirty="0">
                <a:solidFill>
                  <a:srgbClr val="CF8E6D"/>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#string representation of object before</a:t>
            </a:r>
            <a:br>
              <a:rPr lang="en-GB" sz="1100" kern="0" dirty="0">
                <a:solidFill>
                  <a:srgbClr val="A9D18E"/>
                </a:solidFill>
                <a:effectLst/>
                <a:latin typeface="Arial" panose="020B0604020202020204" pitchFamily="34" charset="0"/>
                <a:ea typeface="Times New Roman" panose="02020603050405020304" pitchFamily="18" charset="0"/>
              </a:rPr>
            </a:br>
            <a:endParaRPr lang="en-GB" sz="1100" dirty="0"/>
          </a:p>
        </p:txBody>
      </p:sp>
    </p:spTree>
    <p:extLst>
      <p:ext uri="{BB962C8B-B14F-4D97-AF65-F5344CB8AC3E}">
        <p14:creationId xmlns:p14="http://schemas.microsoft.com/office/powerpoint/2010/main" val="134420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BED09B5-489A-E509-6539-5A0BDBC5B497}"/>
              </a:ext>
            </a:extLst>
          </p:cNvPr>
          <p:cNvGrpSpPr/>
          <p:nvPr/>
        </p:nvGrpSpPr>
        <p:grpSpPr>
          <a:xfrm>
            <a:off x="31049" y="4938567"/>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429F73EC-3695-05E3-0840-F5C6C8A3158D}"/>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D1F2634C-B601-52F0-ABBD-523AB8AB5F3B}"/>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B749EC7-FA18-D908-14EA-ED8FA8452723}"/>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E0CFC8BA-CCCE-C9C6-B790-113AFBFD52DF}"/>
              </a:ext>
            </a:extLst>
          </p:cNvPr>
          <p:cNvSpPr txBox="1"/>
          <p:nvPr/>
        </p:nvSpPr>
        <p:spPr>
          <a:xfrm>
            <a:off x="853440" y="770241"/>
            <a:ext cx="1076062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UML design for three class along with explanation of Code:</a:t>
            </a:r>
            <a:endParaRPr lang="en-GB" sz="2000" b="1" dirty="0">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D7F9D2C8-9815-9794-598D-47647EF0863C}"/>
              </a:ext>
            </a:extLst>
          </p:cNvPr>
          <p:cNvGraphicFramePr>
            <a:graphicFrameLocks noGrp="1"/>
          </p:cNvGraphicFramePr>
          <p:nvPr>
            <p:extLst>
              <p:ext uri="{D42A27DB-BD31-4B8C-83A1-F6EECF244321}">
                <p14:modId xmlns:p14="http://schemas.microsoft.com/office/powerpoint/2010/main" val="686916831"/>
              </p:ext>
            </p:extLst>
          </p:nvPr>
        </p:nvGraphicFramePr>
        <p:xfrm>
          <a:off x="853440" y="1370018"/>
          <a:ext cx="3421677" cy="2942243"/>
        </p:xfrm>
        <a:graphic>
          <a:graphicData uri="http://schemas.openxmlformats.org/drawingml/2006/table">
            <a:tbl>
              <a:tblPr firstRow="1" bandRow="1">
                <a:tableStyleId>{5C22544A-7EE6-4342-B048-85BDC9FD1C3A}</a:tableStyleId>
              </a:tblPr>
              <a:tblGrid>
                <a:gridCol w="3421677">
                  <a:extLst>
                    <a:ext uri="{9D8B030D-6E8A-4147-A177-3AD203B41FA5}">
                      <a16:colId xmlns:a16="http://schemas.microsoft.com/office/drawing/2014/main" val="3683072840"/>
                    </a:ext>
                  </a:extLst>
                </a:gridCol>
              </a:tblGrid>
              <a:tr h="656647">
                <a:tc>
                  <a:txBody>
                    <a:bodyPr/>
                    <a:lstStyle/>
                    <a:p>
                      <a:pPr algn="ctr"/>
                      <a:r>
                        <a:rPr lang="en-US" dirty="0" err="1"/>
                        <a:t>BlackJackDeck</a:t>
                      </a:r>
                      <a:endParaRPr lang="en-GB" dirty="0"/>
                    </a:p>
                  </a:txBody>
                  <a:tcPr/>
                </a:tc>
                <a:extLst>
                  <a:ext uri="{0D108BD9-81ED-4DB2-BD59-A6C34878D82A}">
                    <a16:rowId xmlns:a16="http://schemas.microsoft.com/office/drawing/2014/main" val="724912637"/>
                  </a:ext>
                </a:extLst>
              </a:tr>
              <a:tr h="700644">
                <a:tc>
                  <a:txBody>
                    <a:bodyPr/>
                    <a:lstStyle/>
                    <a:p>
                      <a:r>
                        <a:rPr lang="en-US" dirty="0"/>
                        <a:t>-</a:t>
                      </a:r>
                      <a:r>
                        <a:rPr lang="en-US" dirty="0" err="1"/>
                        <a:t>csuits</a:t>
                      </a:r>
                      <a:r>
                        <a:rPr lang="en-US" dirty="0"/>
                        <a:t>: list of str</a:t>
                      </a:r>
                    </a:p>
                    <a:p>
                      <a:r>
                        <a:rPr lang="en-US" dirty="0"/>
                        <a:t>-cranks: list of str</a:t>
                      </a:r>
                    </a:p>
                    <a:p>
                      <a:r>
                        <a:rPr lang="en-US" dirty="0"/>
                        <a:t>-</a:t>
                      </a:r>
                      <a:r>
                        <a:rPr lang="en-US" dirty="0" err="1"/>
                        <a:t>ccards</a:t>
                      </a:r>
                      <a:r>
                        <a:rPr lang="en-US" dirty="0"/>
                        <a:t>: list of </a:t>
                      </a:r>
                      <a:r>
                        <a:rPr lang="en-US" dirty="0" err="1"/>
                        <a:t>BlackJackCard</a:t>
                      </a:r>
                      <a:endParaRPr lang="en-GB" dirty="0"/>
                    </a:p>
                  </a:txBody>
                  <a:tcPr/>
                </a:tc>
                <a:extLst>
                  <a:ext uri="{0D108BD9-81ED-4DB2-BD59-A6C34878D82A}">
                    <a16:rowId xmlns:a16="http://schemas.microsoft.com/office/drawing/2014/main" val="2063639028"/>
                  </a:ext>
                </a:extLst>
              </a:tr>
              <a:tr h="1371196">
                <a:tc>
                  <a:txBody>
                    <a:bodyPr/>
                    <a:lstStyle/>
                    <a:p>
                      <a:r>
                        <a:rPr lang="en-US" dirty="0"/>
                        <a:t>+__</a:t>
                      </a:r>
                      <a:r>
                        <a:rPr lang="en-US" dirty="0" err="1"/>
                        <a:t>init</a:t>
                      </a:r>
                      <a:r>
                        <a:rPr lang="en-US" dirty="0"/>
                        <a:t>__()</a:t>
                      </a:r>
                    </a:p>
                    <a:p>
                      <a:r>
                        <a:rPr lang="en-US" dirty="0"/>
                        <a:t>+</a:t>
                      </a:r>
                      <a:r>
                        <a:rPr lang="en-US" dirty="0" err="1"/>
                        <a:t>BlackJackShuffle</a:t>
                      </a:r>
                      <a:r>
                        <a:rPr lang="en-US" dirty="0"/>
                        <a:t>()</a:t>
                      </a:r>
                    </a:p>
                    <a:p>
                      <a:r>
                        <a:rPr lang="en-US" dirty="0"/>
                        <a:t>+</a:t>
                      </a:r>
                      <a:r>
                        <a:rPr lang="en-US" dirty="0" err="1"/>
                        <a:t>BlackJackDeal</a:t>
                      </a:r>
                      <a:r>
                        <a:rPr lang="en-US" dirty="0"/>
                        <a:t>():</a:t>
                      </a:r>
                      <a:r>
                        <a:rPr lang="en-US" dirty="0" err="1"/>
                        <a:t>ccard.pop</a:t>
                      </a:r>
                      <a:r>
                        <a:rPr lang="en-US" dirty="0"/>
                        <a:t>()</a:t>
                      </a:r>
                      <a:endParaRPr lang="en-GB" dirty="0"/>
                    </a:p>
                  </a:txBody>
                  <a:tcPr/>
                </a:tc>
                <a:extLst>
                  <a:ext uri="{0D108BD9-81ED-4DB2-BD59-A6C34878D82A}">
                    <a16:rowId xmlns:a16="http://schemas.microsoft.com/office/drawing/2014/main" val="4253645699"/>
                  </a:ext>
                </a:extLst>
              </a:tr>
            </a:tbl>
          </a:graphicData>
        </a:graphic>
      </p:graphicFrame>
      <p:sp>
        <p:nvSpPr>
          <p:cNvPr id="10" name="TextBox 9">
            <a:extLst>
              <a:ext uri="{FF2B5EF4-FFF2-40B4-BE49-F238E27FC236}">
                <a16:creationId xmlns:a16="http://schemas.microsoft.com/office/drawing/2014/main" id="{C87C6545-599A-668C-1504-870E47B1A1C1}"/>
              </a:ext>
            </a:extLst>
          </p:cNvPr>
          <p:cNvSpPr txBox="1"/>
          <p:nvPr/>
        </p:nvSpPr>
        <p:spPr>
          <a:xfrm>
            <a:off x="5506588" y="1779310"/>
            <a:ext cx="5549340" cy="2123658"/>
          </a:xfrm>
          <a:prstGeom prst="rect">
            <a:avLst/>
          </a:prstGeom>
          <a:solidFill>
            <a:schemeClr val="tx1"/>
          </a:solidFill>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class </a:t>
            </a:r>
            <a:r>
              <a:rPr lang="en-GB" sz="1100" kern="0" dirty="0" err="1">
                <a:solidFill>
                  <a:srgbClr val="FFFFFF"/>
                </a:solidFill>
                <a:effectLst/>
                <a:latin typeface="Arial" panose="020B0604020202020204" pitchFamily="34" charset="0"/>
                <a:ea typeface="Times New Roman" panose="02020603050405020304" pitchFamily="18" charset="0"/>
              </a:rPr>
              <a:t>BlackJackDeck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#deckLibrary</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err="1">
                <a:solidFill>
                  <a:srgbClr val="B200B2"/>
                </a:solidFill>
                <a:effectLst/>
                <a:latin typeface="Arial" panose="020B0604020202020204" pitchFamily="34" charset="0"/>
                <a:ea typeface="Times New Roman" panose="02020603050405020304" pitchFamily="18" charset="0"/>
              </a:rPr>
              <a:t>init</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.csuits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a:t>
            </a:r>
            <a:r>
              <a:rPr lang="en-GB" sz="1100" kern="0" dirty="0" err="1">
                <a:solidFill>
                  <a:srgbClr val="7030A0"/>
                </a:solidFill>
                <a:effectLst/>
                <a:latin typeface="Arial" panose="020B0604020202020204" pitchFamily="34" charset="0"/>
                <a:ea typeface="Times New Roman" panose="02020603050405020304" pitchFamily="18" charset="0"/>
              </a:rPr>
              <a:t>Clubs'</a:t>
            </a:r>
            <a:r>
              <a:rPr lang="en-GB" sz="1100" kern="0" dirty="0" err="1">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7030A0"/>
                </a:solidFill>
                <a:effectLst/>
                <a:latin typeface="Arial" panose="020B0604020202020204" pitchFamily="34" charset="0"/>
                <a:ea typeface="Times New Roman" panose="02020603050405020304" pitchFamily="18" charset="0"/>
              </a:rPr>
              <a:t>'Spades'</a:t>
            </a:r>
            <a:r>
              <a:rPr lang="en-GB" sz="1100" kern="0" dirty="0" err="1">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7030A0"/>
                </a:solidFill>
                <a:effectLst/>
                <a:latin typeface="Arial" panose="020B0604020202020204" pitchFamily="34" charset="0"/>
                <a:ea typeface="Times New Roman" panose="02020603050405020304" pitchFamily="18" charset="0"/>
              </a:rPr>
              <a:t>'Hearts'</a:t>
            </a:r>
            <a:r>
              <a:rPr lang="en-GB" sz="1100" kern="0" dirty="0" err="1">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7030A0"/>
                </a:solidFill>
                <a:effectLst/>
                <a:latin typeface="Arial" panose="020B0604020202020204" pitchFamily="34" charset="0"/>
                <a:ea typeface="Times New Roman" panose="02020603050405020304" pitchFamily="18" charset="0"/>
              </a:rPr>
              <a:t>'diamonds</a:t>
            </a:r>
            <a:r>
              <a:rPr lang="en-GB" sz="1100" kern="0" dirty="0">
                <a:solidFill>
                  <a:srgbClr val="7030A0"/>
                </a:solidFill>
                <a:effectLst/>
                <a:latin typeface="Arial" panose="020B0604020202020204" pitchFamily="34" charset="0"/>
                <a:ea typeface="Times New Roman" panose="02020603050405020304" pitchFamily="18" charset="0"/>
              </a:rPr>
              <a:t>'</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.cranks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'J'</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'K'</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'Q'</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'A'</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'2'</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'3'</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'4'</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'5'</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'6'</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'7'</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'8'</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'9'</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.ccards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BlackJackCard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csuit,crank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err="1">
                <a:solidFill>
                  <a:srgbClr val="FFFFFF"/>
                </a:solidFill>
                <a:effectLst/>
                <a:latin typeface="Arial" panose="020B0604020202020204" pitchFamily="34" charset="0"/>
                <a:ea typeface="Times New Roman" panose="02020603050405020304" pitchFamily="18" charset="0"/>
              </a:rPr>
              <a:t>csuit</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.csuits</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FFFFFF"/>
                </a:solidFill>
                <a:effectLst/>
                <a:latin typeface="Arial" panose="020B0604020202020204" pitchFamily="34" charset="0"/>
                <a:ea typeface="Times New Roman" panose="02020603050405020304" pitchFamily="18" charset="0"/>
              </a:rPr>
              <a:t>crank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.cranks</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BlackJackshuffle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random.shuffle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.ccards</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#random shuffle of all cards from deck</a:t>
            </a:r>
            <a:br>
              <a:rPr lang="en-GB" sz="1100" kern="0" dirty="0">
                <a:solidFill>
                  <a:srgbClr val="A9D18E"/>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BlackJackdeal</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return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.ccards.pop</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#pop:will take from library and removes it.</a:t>
            </a:r>
            <a:br>
              <a:rPr lang="en-GB" sz="1100" kern="0" dirty="0">
                <a:solidFill>
                  <a:srgbClr val="A9D18E"/>
                </a:solidFill>
                <a:effectLst/>
                <a:latin typeface="Arial" panose="020B0604020202020204" pitchFamily="34" charset="0"/>
                <a:ea typeface="Times New Roman" panose="02020603050405020304" pitchFamily="18" charset="0"/>
              </a:rPr>
            </a:br>
            <a:endParaRPr lang="en-GB" sz="1100" dirty="0"/>
          </a:p>
        </p:txBody>
      </p:sp>
    </p:spTree>
    <p:extLst>
      <p:ext uri="{BB962C8B-B14F-4D97-AF65-F5344CB8AC3E}">
        <p14:creationId xmlns:p14="http://schemas.microsoft.com/office/powerpoint/2010/main" val="3445835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4097936-6378-4F56-AA99-E049A4670A2D}"/>
              </a:ext>
            </a:extLst>
          </p:cNvPr>
          <p:cNvSpPr txBox="1"/>
          <p:nvPr/>
        </p:nvSpPr>
        <p:spPr>
          <a:xfrm>
            <a:off x="715686" y="82159"/>
            <a:ext cx="1076062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UML design for three class along with explanation of Code:</a:t>
            </a:r>
            <a:endParaRPr lang="en-GB" sz="2000" b="1" dirty="0">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06006839-3826-0B1D-F0A8-859567761CD6}"/>
              </a:ext>
            </a:extLst>
          </p:cNvPr>
          <p:cNvGraphicFramePr>
            <a:graphicFrameLocks noGrp="1"/>
          </p:cNvGraphicFramePr>
          <p:nvPr>
            <p:extLst>
              <p:ext uri="{D42A27DB-BD31-4B8C-83A1-F6EECF244321}">
                <p14:modId xmlns:p14="http://schemas.microsoft.com/office/powerpoint/2010/main" val="391537684"/>
              </p:ext>
            </p:extLst>
          </p:nvPr>
        </p:nvGraphicFramePr>
        <p:xfrm>
          <a:off x="201882" y="1370018"/>
          <a:ext cx="4073236" cy="3308407"/>
        </p:xfrm>
        <a:graphic>
          <a:graphicData uri="http://schemas.openxmlformats.org/drawingml/2006/table">
            <a:tbl>
              <a:tblPr firstRow="1" bandRow="1">
                <a:tableStyleId>{5C22544A-7EE6-4342-B048-85BDC9FD1C3A}</a:tableStyleId>
              </a:tblPr>
              <a:tblGrid>
                <a:gridCol w="4073236">
                  <a:extLst>
                    <a:ext uri="{9D8B030D-6E8A-4147-A177-3AD203B41FA5}">
                      <a16:colId xmlns:a16="http://schemas.microsoft.com/office/drawing/2014/main" val="3683072840"/>
                    </a:ext>
                  </a:extLst>
                </a:gridCol>
              </a:tblGrid>
              <a:tr h="656647">
                <a:tc>
                  <a:txBody>
                    <a:bodyPr/>
                    <a:lstStyle/>
                    <a:p>
                      <a:pPr algn="ctr"/>
                      <a:r>
                        <a:rPr lang="en-US" dirty="0" err="1"/>
                        <a:t>BlackJackGame</a:t>
                      </a:r>
                      <a:endParaRPr lang="en-GB" dirty="0"/>
                    </a:p>
                  </a:txBody>
                  <a:tcPr/>
                </a:tc>
                <a:extLst>
                  <a:ext uri="{0D108BD9-81ED-4DB2-BD59-A6C34878D82A}">
                    <a16:rowId xmlns:a16="http://schemas.microsoft.com/office/drawing/2014/main" val="724912637"/>
                  </a:ext>
                </a:extLst>
              </a:tr>
              <a:tr h="700644">
                <a:tc>
                  <a:txBody>
                    <a:bodyPr/>
                    <a:lstStyle/>
                    <a:p>
                      <a:r>
                        <a:rPr lang="en-US" dirty="0"/>
                        <a:t>-</a:t>
                      </a:r>
                      <a:r>
                        <a:rPr lang="en-US" dirty="0" err="1"/>
                        <a:t>bjdeck</a:t>
                      </a:r>
                      <a:r>
                        <a:rPr lang="en-US" dirty="0"/>
                        <a:t>: </a:t>
                      </a:r>
                      <a:r>
                        <a:rPr lang="en-US" dirty="0" err="1"/>
                        <a:t>BlackJackDeck</a:t>
                      </a:r>
                      <a:r>
                        <a:rPr lang="en-US" dirty="0"/>
                        <a:t> ()</a:t>
                      </a:r>
                    </a:p>
                    <a:p>
                      <a:r>
                        <a:rPr lang="en-US" dirty="0"/>
                        <a:t>-</a:t>
                      </a:r>
                      <a:r>
                        <a:rPr lang="en-US" dirty="0" err="1"/>
                        <a:t>user_hand</a:t>
                      </a:r>
                      <a:r>
                        <a:rPr lang="en-US" dirty="0"/>
                        <a:t>: List of cards for player</a:t>
                      </a:r>
                    </a:p>
                    <a:p>
                      <a:r>
                        <a:rPr lang="en-US" dirty="0"/>
                        <a:t>-</a:t>
                      </a:r>
                      <a:r>
                        <a:rPr lang="en-US" dirty="0" err="1"/>
                        <a:t>distributor_hand</a:t>
                      </a:r>
                      <a:r>
                        <a:rPr lang="en-US" dirty="0"/>
                        <a:t>: List of cards for dealer/computer.</a:t>
                      </a:r>
                      <a:endParaRPr lang="en-GB" dirty="0"/>
                    </a:p>
                  </a:txBody>
                  <a:tcPr/>
                </a:tc>
                <a:extLst>
                  <a:ext uri="{0D108BD9-81ED-4DB2-BD59-A6C34878D82A}">
                    <a16:rowId xmlns:a16="http://schemas.microsoft.com/office/drawing/2014/main" val="2063639028"/>
                  </a:ext>
                </a:extLst>
              </a:tr>
              <a:tr h="1371196">
                <a:tc>
                  <a:txBody>
                    <a:bodyPr/>
                    <a:lstStyle/>
                    <a:p>
                      <a:r>
                        <a:rPr lang="en-US" dirty="0"/>
                        <a:t>+__</a:t>
                      </a:r>
                      <a:r>
                        <a:rPr lang="en-US" dirty="0" err="1"/>
                        <a:t>init</a:t>
                      </a:r>
                      <a:r>
                        <a:rPr lang="en-US" dirty="0"/>
                        <a:t>__()</a:t>
                      </a:r>
                    </a:p>
                    <a:p>
                      <a:r>
                        <a:rPr lang="en-US" dirty="0"/>
                        <a:t>+ </a:t>
                      </a:r>
                      <a:r>
                        <a:rPr lang="en-US" dirty="0" err="1"/>
                        <a:t>deak_first</a:t>
                      </a:r>
                      <a:r>
                        <a:rPr lang="en-US" dirty="0"/>
                        <a:t>()</a:t>
                      </a:r>
                    </a:p>
                    <a:p>
                      <a:r>
                        <a:rPr lang="en-US" dirty="0"/>
                        <a:t>+ Score ()</a:t>
                      </a:r>
                    </a:p>
                    <a:p>
                      <a:r>
                        <a:rPr lang="en-US" dirty="0"/>
                        <a:t>+</a:t>
                      </a:r>
                      <a:r>
                        <a:rPr lang="en-US" dirty="0" err="1"/>
                        <a:t>show_hands</a:t>
                      </a:r>
                      <a:r>
                        <a:rPr lang="en-US" dirty="0"/>
                        <a:t>(player turn=Boolean)</a:t>
                      </a:r>
                    </a:p>
                    <a:p>
                      <a:endParaRPr lang="en-GB" dirty="0"/>
                    </a:p>
                  </a:txBody>
                  <a:tcPr/>
                </a:tc>
                <a:extLst>
                  <a:ext uri="{0D108BD9-81ED-4DB2-BD59-A6C34878D82A}">
                    <a16:rowId xmlns:a16="http://schemas.microsoft.com/office/drawing/2014/main" val="4253645699"/>
                  </a:ext>
                </a:extLst>
              </a:tr>
            </a:tbl>
          </a:graphicData>
        </a:graphic>
      </p:graphicFrame>
      <p:sp>
        <p:nvSpPr>
          <p:cNvPr id="10" name="TextBox 9">
            <a:extLst>
              <a:ext uri="{FF2B5EF4-FFF2-40B4-BE49-F238E27FC236}">
                <a16:creationId xmlns:a16="http://schemas.microsoft.com/office/drawing/2014/main" id="{D2FDE232-846D-235F-FE9C-805F56826831}"/>
              </a:ext>
            </a:extLst>
          </p:cNvPr>
          <p:cNvSpPr txBox="1"/>
          <p:nvPr/>
        </p:nvSpPr>
        <p:spPr>
          <a:xfrm>
            <a:off x="4457824" y="612844"/>
            <a:ext cx="6716856" cy="5632311"/>
          </a:xfrm>
          <a:prstGeom prst="rect">
            <a:avLst/>
          </a:prstGeom>
          <a:solidFill>
            <a:schemeClr val="tx1"/>
          </a:solidFill>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class </a:t>
            </a:r>
            <a:r>
              <a:rPr lang="en-GB" sz="1100" kern="0" dirty="0" err="1">
                <a:solidFill>
                  <a:srgbClr val="FFFFFF"/>
                </a:solidFill>
                <a:effectLst/>
                <a:latin typeface="Arial" panose="020B0604020202020204" pitchFamily="34" charset="0"/>
                <a:ea typeface="Times New Roman" panose="02020603050405020304" pitchFamily="18" charset="0"/>
              </a:rPr>
              <a:t>BlackJackGame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err="1">
                <a:solidFill>
                  <a:srgbClr val="B200B2"/>
                </a:solidFill>
                <a:effectLst/>
                <a:latin typeface="Arial" panose="020B0604020202020204" pitchFamily="34" charset="0"/>
                <a:ea typeface="Times New Roman" panose="02020603050405020304" pitchFamily="18" charset="0"/>
              </a:rPr>
              <a:t>init</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a:t>
            </a:r>
            <a:r>
              <a:rPr lang="en-GB" sz="1100" kern="0" dirty="0">
                <a:solidFill>
                  <a:srgbClr val="FFFFFF"/>
                </a:solidFill>
                <a:effectLst/>
                <a:latin typeface="Arial" panose="020B0604020202020204" pitchFamily="34" charset="0"/>
                <a:ea typeface="Times New Roman" panose="02020603050405020304" pitchFamily="18" charset="0"/>
              </a:rPr>
              <a:t> = </a:t>
            </a:r>
            <a:r>
              <a:rPr lang="en-GB" sz="1100" kern="0" dirty="0" err="1">
                <a:solidFill>
                  <a:srgbClr val="FFFFFF"/>
                </a:solidFill>
                <a:effectLst/>
                <a:latin typeface="Arial" panose="020B0604020202020204" pitchFamily="34" charset="0"/>
                <a:ea typeface="Times New Roman" panose="02020603050405020304" pitchFamily="18" charset="0"/>
              </a:rPr>
              <a:t>BlackJackDeck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#bj resembles blackjack</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.bjdeck.BlackJackshuffle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#player</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#dealer</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deal_first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FFFFFF"/>
                </a:solidFill>
                <a:effectLst/>
                <a:latin typeface="Arial" panose="020B0604020202020204" pitchFamily="34" charset="0"/>
                <a:ea typeface="Times New Roman" panose="02020603050405020304" pitchFamily="18" charset="0"/>
              </a:rPr>
              <a:t>x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8888C6"/>
                </a:solidFill>
                <a:effectLst/>
                <a:latin typeface="Arial" panose="020B0604020202020204" pitchFamily="34" charset="0"/>
                <a:ea typeface="Times New Roman" panose="02020603050405020304" pitchFamily="18" charset="0"/>
              </a:rPr>
              <a:t>range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2</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#for the first two cards</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.user_hand.append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.bjdeck.BlackJackdeal</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.distributor_hand.append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.bjdeck.BlackJackdeal</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56A8F5"/>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If_aces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 </a:t>
            </a:r>
            <a:r>
              <a:rPr lang="en-GB" sz="1100" kern="0" dirty="0">
                <a:solidFill>
                  <a:srgbClr val="A9D18E"/>
                </a:solidFill>
                <a:effectLst/>
                <a:latin typeface="Arial" panose="020B0604020202020204" pitchFamily="34" charset="0"/>
                <a:ea typeface="Times New Roman" panose="02020603050405020304" pitchFamily="18" charset="0"/>
              </a:rPr>
              <a:t>#4 </a:t>
            </a:r>
            <a:r>
              <a:rPr lang="en-GB" sz="1100" kern="0" dirty="0" err="1">
                <a:solidFill>
                  <a:srgbClr val="A9D18E"/>
                </a:solidFill>
                <a:effectLst/>
                <a:latin typeface="Arial" panose="020B0604020202020204" pitchFamily="34" charset="0"/>
                <a:ea typeface="Times New Roman" panose="02020603050405020304" pitchFamily="18" charset="0"/>
              </a:rPr>
              <a:t>Aces,starts</a:t>
            </a:r>
            <a:r>
              <a:rPr lang="en-GB" sz="1100" kern="0" dirty="0">
                <a:solidFill>
                  <a:srgbClr val="A9D18E"/>
                </a:solidFill>
                <a:effectLst/>
                <a:latin typeface="Arial" panose="020B0604020202020204" pitchFamily="34" charset="0"/>
                <a:ea typeface="Times New Roman" panose="02020603050405020304" pitchFamily="18" charset="0"/>
              </a:rPr>
              <a:t> with 0</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FFFFFF"/>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FFFFFF"/>
                </a:solidFill>
                <a:effectLst/>
                <a:latin typeface="Arial" panose="020B0604020202020204" pitchFamily="34" charset="0"/>
                <a:ea typeface="Times New Roman" panose="02020603050405020304" pitchFamily="18" charset="0"/>
              </a:rPr>
              <a:t>hand:</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FFFFFF"/>
                </a:solidFill>
                <a:effectLst/>
                <a:latin typeface="Arial" panose="020B0604020202020204" pitchFamily="34" charset="0"/>
                <a:ea typeface="Times New Roman" panose="02020603050405020304" pitchFamily="18" charset="0"/>
              </a:rPr>
              <a:t>card.crank.isdigit</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 += </a:t>
            </a:r>
            <a:r>
              <a:rPr lang="en-GB" sz="1100" kern="0" dirty="0">
                <a:solidFill>
                  <a:srgbClr val="8888C6"/>
                </a:solidFill>
                <a:effectLst/>
                <a:latin typeface="Arial" panose="020B0604020202020204" pitchFamily="34" charset="0"/>
                <a:ea typeface="Times New Roman" panose="02020603050405020304" pitchFamily="18" charset="0"/>
              </a:rPr>
              <a:t>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card.crank</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card.crank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'J'</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'Q'</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'K'</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10</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card.crank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'A'</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 += </a:t>
            </a:r>
            <a:r>
              <a:rPr lang="en-GB" sz="1100" kern="0" dirty="0">
                <a:solidFill>
                  <a:srgbClr val="2AACB8"/>
                </a:solidFill>
                <a:effectLst/>
                <a:latin typeface="Arial" panose="020B0604020202020204" pitchFamily="34" charset="0"/>
                <a:ea typeface="Times New Roman" panose="02020603050405020304" pitchFamily="18" charset="0"/>
              </a:rPr>
              <a:t>11 </a:t>
            </a:r>
            <a:r>
              <a:rPr lang="en-GB" sz="1100" kern="0" dirty="0">
                <a:solidFill>
                  <a:srgbClr val="A9D18E"/>
                </a:solidFill>
                <a:effectLst/>
                <a:latin typeface="Arial" panose="020B0604020202020204" pitchFamily="34" charset="0"/>
                <a:ea typeface="Times New Roman" panose="02020603050405020304" pitchFamily="18" charset="0"/>
              </a:rPr>
              <a:t>#'A' is either 11 or 1 depending the condition of the game</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If_aces</a:t>
            </a:r>
            <a:r>
              <a:rPr lang="en-GB" sz="1100" kern="0" dirty="0">
                <a:solidFill>
                  <a:srgbClr val="FFFFFF"/>
                </a:solidFill>
                <a:effectLst/>
                <a:latin typeface="Arial" panose="020B0604020202020204" pitchFamily="34" charset="0"/>
                <a:ea typeface="Times New Roman" panose="02020603050405020304" pitchFamily="18" charset="0"/>
              </a:rPr>
              <a:t> += </a:t>
            </a:r>
            <a:r>
              <a:rPr lang="en-GB" sz="1100" kern="0" dirty="0">
                <a:solidFill>
                  <a:srgbClr val="2AACB8"/>
                </a:solidFill>
                <a:effectLst/>
                <a:latin typeface="Arial" panose="020B0604020202020204" pitchFamily="34" charset="0"/>
                <a:ea typeface="Times New Roman" panose="02020603050405020304" pitchFamily="18" charset="0"/>
              </a:rPr>
              <a:t>1</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 &gt;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If_aces</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10 </a:t>
            </a:r>
            <a:r>
              <a:rPr lang="en-GB" sz="1100" kern="0" dirty="0">
                <a:solidFill>
                  <a:srgbClr val="A9D18E"/>
                </a:solidFill>
                <a:effectLst/>
                <a:latin typeface="Arial" panose="020B0604020202020204" pitchFamily="34" charset="0"/>
                <a:ea typeface="Times New Roman" panose="02020603050405020304" pitchFamily="18" charset="0"/>
              </a:rPr>
              <a:t>#maintaing 'A' as 1</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If_aces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#removing one card</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return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#returning only total number</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show_hands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,player_turn</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False</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#boolean</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'Your Hand: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FFFFFF"/>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FFFFFF"/>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'Score: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FFFFFF"/>
                </a:solidFill>
                <a:effectLst/>
                <a:latin typeface="Arial" panose="020B0604020202020204" pitchFamily="34" charset="0"/>
                <a:ea typeface="Times New Roman" panose="02020603050405020304" pitchFamily="18" charset="0"/>
              </a:rPr>
              <a:t>player_turn</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"Computer's Hand: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#will show the one card only</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#else:</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#print("Computer's Hand: ",str(</a:t>
            </a:r>
            <a:r>
              <a:rPr lang="en-GB" sz="1100" kern="0" dirty="0" err="1">
                <a:solidFill>
                  <a:srgbClr val="A9D18E"/>
                </a:solidFill>
                <a:effectLst/>
                <a:latin typeface="Arial" panose="020B0604020202020204" pitchFamily="34" charset="0"/>
                <a:ea typeface="Times New Roman" panose="02020603050405020304" pitchFamily="18" charset="0"/>
              </a:rPr>
              <a:t>b.distributor_hand</a:t>
            </a:r>
            <a:r>
              <a:rPr lang="en-GB" sz="1100" kern="0" dirty="0">
                <a:solidFill>
                  <a:srgbClr val="A9D18E"/>
                </a:solidFill>
                <a:effectLst/>
                <a:latin typeface="Arial" panose="020B0604020202020204" pitchFamily="34" charset="0"/>
                <a:ea typeface="Times New Roman" panose="02020603050405020304" pitchFamily="18" charset="0"/>
              </a:rPr>
              <a:t>[0]),"[Hidden]")</a:t>
            </a:r>
            <a:br>
              <a:rPr lang="en-GB" sz="800" kern="0" dirty="0">
                <a:solidFill>
                  <a:srgbClr val="A9D18E"/>
                </a:solidFill>
                <a:effectLst/>
                <a:latin typeface="Arial" panose="020B0604020202020204" pitchFamily="34" charset="0"/>
                <a:ea typeface="Times New Roman" panose="02020603050405020304" pitchFamily="18" charset="0"/>
              </a:rPr>
            </a:br>
            <a:r>
              <a:rPr lang="en-GB" sz="800" kern="0" dirty="0">
                <a:solidFill>
                  <a:srgbClr val="A9D18E"/>
                </a:solidFill>
                <a:effectLst/>
                <a:latin typeface="Arial" panose="020B0604020202020204" pitchFamily="34" charset="0"/>
                <a:ea typeface="Times New Roman" panose="02020603050405020304" pitchFamily="18" charset="0"/>
              </a:rPr>
              <a:t>    </a:t>
            </a:r>
            <a:endParaRPr lang="en-GB" sz="800" dirty="0"/>
          </a:p>
        </p:txBody>
      </p:sp>
    </p:spTree>
    <p:extLst>
      <p:ext uri="{BB962C8B-B14F-4D97-AF65-F5344CB8AC3E}">
        <p14:creationId xmlns:p14="http://schemas.microsoft.com/office/powerpoint/2010/main" val="2632273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BF7E8E6-E631-7BA5-84DE-7D99B29CA326}"/>
              </a:ext>
            </a:extLst>
          </p:cNvPr>
          <p:cNvGrpSpPr/>
          <p:nvPr/>
        </p:nvGrpSpPr>
        <p:grpSpPr>
          <a:xfrm>
            <a:off x="31049" y="4938567"/>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18F31EAF-E49B-7ED3-EAD9-1D42FB722A39}"/>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AEBFBE75-1BDA-0499-5087-C3336328FDDD}"/>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8DC698-B4DF-A9E3-FD80-C6A16A0720D0}"/>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F000020B-7953-0FC6-D4E1-16CB50E5F52F}"/>
              </a:ext>
            </a:extLst>
          </p:cNvPr>
          <p:cNvSpPr txBox="1"/>
          <p:nvPr/>
        </p:nvSpPr>
        <p:spPr>
          <a:xfrm>
            <a:off x="201882" y="241123"/>
            <a:ext cx="4244069"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UML design for three class along with explanation of Code:</a:t>
            </a:r>
            <a:endParaRPr lang="en-GB" sz="2000" b="1" dirty="0">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7A9BD1A7-6865-F75B-77C5-421ECE038E17}"/>
              </a:ext>
            </a:extLst>
          </p:cNvPr>
          <p:cNvGraphicFramePr>
            <a:graphicFrameLocks noGrp="1"/>
          </p:cNvGraphicFramePr>
          <p:nvPr>
            <p:extLst>
              <p:ext uri="{D42A27DB-BD31-4B8C-83A1-F6EECF244321}">
                <p14:modId xmlns:p14="http://schemas.microsoft.com/office/powerpoint/2010/main" val="2819274884"/>
              </p:ext>
            </p:extLst>
          </p:nvPr>
        </p:nvGraphicFramePr>
        <p:xfrm>
          <a:off x="201882" y="1370018"/>
          <a:ext cx="3920611" cy="5228647"/>
        </p:xfrm>
        <a:graphic>
          <a:graphicData uri="http://schemas.openxmlformats.org/drawingml/2006/table">
            <a:tbl>
              <a:tblPr firstRow="1" bandRow="1">
                <a:tableStyleId>{5C22544A-7EE6-4342-B048-85BDC9FD1C3A}</a:tableStyleId>
              </a:tblPr>
              <a:tblGrid>
                <a:gridCol w="3920611">
                  <a:extLst>
                    <a:ext uri="{9D8B030D-6E8A-4147-A177-3AD203B41FA5}">
                      <a16:colId xmlns:a16="http://schemas.microsoft.com/office/drawing/2014/main" val="3683072840"/>
                    </a:ext>
                  </a:extLst>
                </a:gridCol>
              </a:tblGrid>
              <a:tr h="656647">
                <a:tc>
                  <a:txBody>
                    <a:bodyPr/>
                    <a:lstStyle/>
                    <a:p>
                      <a:pPr algn="ctr"/>
                      <a:r>
                        <a:rPr lang="en-US" dirty="0" err="1"/>
                        <a:t>BlackJackGame</a:t>
                      </a:r>
                      <a:endParaRPr lang="en-GB" dirty="0"/>
                    </a:p>
                  </a:txBody>
                  <a:tcPr/>
                </a:tc>
                <a:extLst>
                  <a:ext uri="{0D108BD9-81ED-4DB2-BD59-A6C34878D82A}">
                    <a16:rowId xmlns:a16="http://schemas.microsoft.com/office/drawing/2014/main" val="724912637"/>
                  </a:ext>
                </a:extLst>
              </a:tr>
              <a:tr h="700644">
                <a:tc>
                  <a:txBody>
                    <a:bodyPr/>
                    <a:lstStyle/>
                    <a:p>
                      <a:r>
                        <a:rPr lang="en-US" dirty="0"/>
                        <a:t>-</a:t>
                      </a:r>
                      <a:r>
                        <a:rPr lang="en-US" dirty="0" err="1"/>
                        <a:t>bjdeck</a:t>
                      </a:r>
                      <a:r>
                        <a:rPr lang="en-US" dirty="0"/>
                        <a:t>: </a:t>
                      </a:r>
                      <a:r>
                        <a:rPr lang="en-US" dirty="0" err="1"/>
                        <a:t>BlackJackDeck</a:t>
                      </a:r>
                      <a:r>
                        <a:rPr lang="en-US" dirty="0"/>
                        <a:t> ()</a:t>
                      </a:r>
                    </a:p>
                    <a:p>
                      <a:r>
                        <a:rPr lang="en-US" dirty="0"/>
                        <a:t>-</a:t>
                      </a:r>
                      <a:r>
                        <a:rPr lang="en-US" dirty="0" err="1"/>
                        <a:t>user_hand</a:t>
                      </a:r>
                      <a:r>
                        <a:rPr lang="en-US" dirty="0"/>
                        <a:t>: List of cards for player</a:t>
                      </a:r>
                    </a:p>
                    <a:p>
                      <a:r>
                        <a:rPr lang="en-US" dirty="0"/>
                        <a:t>-</a:t>
                      </a:r>
                      <a:r>
                        <a:rPr lang="en-US" dirty="0" err="1"/>
                        <a:t>distributor_hand</a:t>
                      </a:r>
                      <a:r>
                        <a:rPr lang="en-US" dirty="0"/>
                        <a:t>: List of cards for dealer/computer.</a:t>
                      </a:r>
                      <a:endParaRPr lang="en-GB" dirty="0"/>
                    </a:p>
                  </a:txBody>
                  <a:tcPr/>
                </a:tc>
                <a:extLst>
                  <a:ext uri="{0D108BD9-81ED-4DB2-BD59-A6C34878D82A}">
                    <a16:rowId xmlns:a16="http://schemas.microsoft.com/office/drawing/2014/main" val="2063639028"/>
                  </a:ext>
                </a:extLst>
              </a:tr>
              <a:tr h="1371196">
                <a:tc>
                  <a:txBody>
                    <a:bodyPr/>
                    <a:lstStyle/>
                    <a:p>
                      <a:r>
                        <a:rPr lang="en-US" dirty="0"/>
                        <a:t>+__</a:t>
                      </a:r>
                      <a:r>
                        <a:rPr lang="en-US" dirty="0" err="1"/>
                        <a:t>init</a:t>
                      </a:r>
                      <a:r>
                        <a:rPr lang="en-US" dirty="0"/>
                        <a:t>__()</a:t>
                      </a:r>
                    </a:p>
                    <a:p>
                      <a:r>
                        <a:rPr lang="en-US" dirty="0"/>
                        <a:t>+ </a:t>
                      </a:r>
                      <a:r>
                        <a:rPr lang="en-US" dirty="0" err="1"/>
                        <a:t>deak_first</a:t>
                      </a:r>
                      <a:r>
                        <a:rPr lang="en-US" dirty="0"/>
                        <a:t>()</a:t>
                      </a:r>
                    </a:p>
                    <a:p>
                      <a:r>
                        <a:rPr lang="en-US" dirty="0"/>
                        <a:t>+ Score ()</a:t>
                      </a:r>
                    </a:p>
                    <a:p>
                      <a:r>
                        <a:rPr lang="en-US" dirty="0"/>
                        <a:t>+</a:t>
                      </a:r>
                      <a:r>
                        <a:rPr lang="en-US" dirty="0" err="1"/>
                        <a:t>show_hands</a:t>
                      </a:r>
                      <a:r>
                        <a:rPr lang="en-US" dirty="0"/>
                        <a:t>(player turn=Boolean)</a:t>
                      </a:r>
                    </a:p>
                    <a:p>
                      <a:r>
                        <a:rPr lang="en-US" dirty="0"/>
                        <a:t>+</a:t>
                      </a:r>
                      <a:r>
                        <a:rPr lang="en-US" dirty="0" err="1"/>
                        <a:t>BlackJackplay</a:t>
                      </a:r>
                      <a:r>
                        <a:rPr lang="en-US" dirty="0"/>
                        <a:t>()</a:t>
                      </a:r>
                    </a:p>
                    <a:p>
                      <a:endParaRPr lang="en-US" dirty="0"/>
                    </a:p>
                    <a:p>
                      <a:endParaRPr lang="en-US" dirty="0"/>
                    </a:p>
                    <a:p>
                      <a:r>
                        <a:rPr lang="en-US" dirty="0"/>
                        <a:t>+if __name__=‘__main__’: entry point for the game</a:t>
                      </a:r>
                    </a:p>
                    <a:p>
                      <a:endParaRPr lang="en-US" dirty="0"/>
                    </a:p>
                    <a:p>
                      <a:endParaRPr lang="en-GB" dirty="0"/>
                    </a:p>
                  </a:txBody>
                  <a:tcPr/>
                </a:tc>
                <a:extLst>
                  <a:ext uri="{0D108BD9-81ED-4DB2-BD59-A6C34878D82A}">
                    <a16:rowId xmlns:a16="http://schemas.microsoft.com/office/drawing/2014/main" val="4253645699"/>
                  </a:ext>
                </a:extLst>
              </a:tr>
            </a:tbl>
          </a:graphicData>
        </a:graphic>
      </p:graphicFrame>
      <p:sp>
        <p:nvSpPr>
          <p:cNvPr id="10" name="TextBox 9">
            <a:extLst>
              <a:ext uri="{FF2B5EF4-FFF2-40B4-BE49-F238E27FC236}">
                <a16:creationId xmlns:a16="http://schemas.microsoft.com/office/drawing/2014/main" id="{F0E9B261-9E48-3332-6E2E-F155112909C8}"/>
              </a:ext>
            </a:extLst>
          </p:cNvPr>
          <p:cNvSpPr txBox="1"/>
          <p:nvPr/>
        </p:nvSpPr>
        <p:spPr>
          <a:xfrm>
            <a:off x="4293808" y="81930"/>
            <a:ext cx="6904486" cy="6694140"/>
          </a:xfrm>
          <a:prstGeom prst="rect">
            <a:avLst/>
          </a:prstGeom>
          <a:solidFill>
            <a:schemeClr val="tx1"/>
          </a:solidFill>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BlackJackplay</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.deal_first</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.show_hands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AA4926"/>
                </a:solidFill>
                <a:effectLst/>
                <a:latin typeface="Arial" panose="020B0604020202020204" pitchFamily="34" charset="0"/>
                <a:ea typeface="Times New Roman" panose="02020603050405020304" pitchFamily="18" charset="0"/>
              </a:rPr>
              <a:t>player_turn</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True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action=</a:t>
            </a:r>
            <a:r>
              <a:rPr lang="en-GB" sz="1100" kern="0" dirty="0">
                <a:solidFill>
                  <a:srgbClr val="8888C6"/>
                </a:solidFill>
                <a:effectLst/>
                <a:latin typeface="Arial" panose="020B0604020202020204" pitchFamily="34" charset="0"/>
                <a:ea typeface="Times New Roman" panose="02020603050405020304" pitchFamily="18" charset="0"/>
              </a:rPr>
              <a:t>input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"Do you want to 'hit' or 'stand'?: "</a:t>
            </a:r>
            <a:r>
              <a:rPr lang="en-GB" sz="1100" kern="0" dirty="0">
                <a:solidFill>
                  <a:srgbClr val="FFFFFF"/>
                </a:solidFill>
                <a:effectLst/>
                <a:latin typeface="Arial" panose="020B0604020202020204" pitchFamily="34" charset="0"/>
                <a:ea typeface="Times New Roman" panose="02020603050405020304" pitchFamily="18" charset="0"/>
              </a:rPr>
              <a:t>).lower() </a:t>
            </a:r>
            <a:r>
              <a:rPr lang="en-GB" sz="1100" kern="0" dirty="0">
                <a:solidFill>
                  <a:srgbClr val="A9D18E"/>
                </a:solidFill>
                <a:effectLst/>
                <a:latin typeface="Arial" panose="020B0604020202020204" pitchFamily="34" charset="0"/>
                <a:ea typeface="Times New Roman" panose="02020603050405020304" pitchFamily="18" charset="0"/>
              </a:rPr>
              <a:t>#action will take at lower letter</a:t>
            </a:r>
            <a:br>
              <a:rPr lang="en-GB" sz="1100" kern="0" dirty="0">
                <a:solidFill>
                  <a:srgbClr val="A9D18E"/>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a:solidFill>
                  <a:srgbClr val="FFFFFF"/>
                </a:solidFill>
                <a:effectLst/>
                <a:latin typeface="Arial" panose="020B0604020202020204" pitchFamily="34" charset="0"/>
                <a:ea typeface="Times New Roman" panose="02020603050405020304" pitchFamily="18" charset="0"/>
              </a:rPr>
              <a:t>action==</a:t>
            </a:r>
            <a:r>
              <a:rPr lang="en-GB" sz="1100" kern="0" dirty="0">
                <a:solidFill>
                  <a:srgbClr val="7030A0"/>
                </a:solidFill>
                <a:effectLst/>
                <a:latin typeface="Arial" panose="020B0604020202020204" pitchFamily="34" charset="0"/>
                <a:ea typeface="Times New Roman" panose="02020603050405020304" pitchFamily="18" charset="0"/>
              </a:rPr>
              <a:t>'hit'</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.user_hand.append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.bjdeck.BlackJackdeal</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a:solidFill>
                  <a:srgbClr val="FFFFFF"/>
                </a:solidFill>
                <a:effectLst/>
                <a:latin typeface="Arial" panose="020B0604020202020204" pitchFamily="34" charset="0"/>
                <a:ea typeface="Times New Roman" panose="02020603050405020304" pitchFamily="18" charset="0"/>
              </a:rPr>
              <a:t>action == </a:t>
            </a:r>
            <a:r>
              <a:rPr lang="en-GB" sz="1100" kern="0" dirty="0">
                <a:solidFill>
                  <a:srgbClr val="7030A0"/>
                </a:solidFill>
                <a:effectLst/>
                <a:latin typeface="Arial" panose="020B0604020202020204" pitchFamily="34" charset="0"/>
                <a:ea typeface="Times New Roman" panose="02020603050405020304" pitchFamily="18" charset="0"/>
              </a:rPr>
              <a:t>'stand'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break</a:t>
            </a:r>
            <a:br>
              <a:rPr lang="en-GB" sz="1100" kern="0" dirty="0">
                <a:solidFill>
                  <a:srgbClr val="CF8E6D"/>
                </a:solidFill>
                <a:effectLst/>
                <a:latin typeface="Arial" panose="020B0604020202020204" pitchFamily="34" charset="0"/>
                <a:ea typeface="Times New Roman" panose="02020603050405020304" pitchFamily="18" charset="0"/>
              </a:rPr>
            </a:b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.show_hands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AA4926"/>
                </a:solidFill>
                <a:effectLst/>
                <a:latin typeface="Arial" panose="020B0604020202020204" pitchFamily="34" charset="0"/>
                <a:ea typeface="Times New Roman" panose="02020603050405020304" pitchFamily="18" charset="0"/>
              </a:rPr>
              <a:t>player_turn</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False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17</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.distributor_hand.append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.bjdeck.BlackJackdeal</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#print</a:t>
            </a:r>
            <a:br>
              <a:rPr lang="en-GB" sz="1100" kern="0" dirty="0">
                <a:solidFill>
                  <a:srgbClr val="A9D18E"/>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"Computer's Hand: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FFFFFF"/>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FFFFFF"/>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"Score: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 &gt;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or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&gt;</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'Dealer Wins!!'</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 &lt;=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'Push(Its a tie'</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#meeting every </a:t>
            </a:r>
            <a:r>
              <a:rPr lang="en-GB" sz="1100" kern="0" dirty="0" err="1">
                <a:solidFill>
                  <a:srgbClr val="A9D18E"/>
                </a:solidFill>
                <a:effectLst/>
                <a:latin typeface="Arial" panose="020B0604020202020204" pitchFamily="34" charset="0"/>
                <a:ea typeface="Times New Roman" panose="02020603050405020304" pitchFamily="18" charset="0"/>
              </a:rPr>
              <a:t>possibility,added</a:t>
            </a:r>
            <a:r>
              <a:rPr lang="en-GB" sz="1100" kern="0" dirty="0">
                <a:solidFill>
                  <a:srgbClr val="A9D18E"/>
                </a:solidFill>
                <a:effectLst/>
                <a:latin typeface="Arial" panose="020B0604020202020204" pitchFamily="34" charset="0"/>
                <a:ea typeface="Times New Roman" panose="02020603050405020304" pitchFamily="18" charset="0"/>
              </a:rPr>
              <a:t> this after 5-6 test.</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 &gt;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&gt;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'Game is Dismissed'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#meeting every </a:t>
            </a:r>
            <a:r>
              <a:rPr lang="en-GB" sz="1100" kern="0" dirty="0" err="1">
                <a:solidFill>
                  <a:srgbClr val="A9D18E"/>
                </a:solidFill>
                <a:effectLst/>
                <a:latin typeface="Arial" panose="020B0604020202020204" pitchFamily="34" charset="0"/>
                <a:ea typeface="Times New Roman" panose="02020603050405020304" pitchFamily="18" charset="0"/>
              </a:rPr>
              <a:t>possibility,added</a:t>
            </a:r>
            <a:r>
              <a:rPr lang="en-GB" sz="1100" kern="0" dirty="0">
                <a:solidFill>
                  <a:srgbClr val="A9D18E"/>
                </a:solidFill>
                <a:effectLst/>
                <a:latin typeface="Arial" panose="020B0604020202020204" pitchFamily="34" charset="0"/>
                <a:ea typeface="Times New Roman" panose="02020603050405020304" pitchFamily="18" charset="0"/>
              </a:rPr>
              <a:t> this after 5-6 test.</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else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'Player wins!!'</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endParaRPr lang="en-GB" sz="1100" dirty="0"/>
          </a:p>
        </p:txBody>
      </p:sp>
    </p:spTree>
    <p:extLst>
      <p:ext uri="{BB962C8B-B14F-4D97-AF65-F5344CB8AC3E}">
        <p14:creationId xmlns:p14="http://schemas.microsoft.com/office/powerpoint/2010/main" val="101653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92D02F9-EE1E-63E2-E7C7-1B6A21030FCA}"/>
              </a:ext>
            </a:extLst>
          </p:cNvPr>
          <p:cNvGraphicFramePr>
            <a:graphicFrameLocks noGrp="1"/>
          </p:cNvGraphicFramePr>
          <p:nvPr>
            <p:extLst>
              <p:ext uri="{D42A27DB-BD31-4B8C-83A1-F6EECF244321}">
                <p14:modId xmlns:p14="http://schemas.microsoft.com/office/powerpoint/2010/main" val="578193997"/>
              </p:ext>
            </p:extLst>
          </p:nvPr>
        </p:nvGraphicFramePr>
        <p:xfrm>
          <a:off x="1340242" y="1475105"/>
          <a:ext cx="1676004" cy="2277497"/>
        </p:xfrm>
        <a:graphic>
          <a:graphicData uri="http://schemas.openxmlformats.org/drawingml/2006/table">
            <a:tbl>
              <a:tblPr firstRow="1" bandRow="1">
                <a:tableStyleId>{5C22544A-7EE6-4342-B048-85BDC9FD1C3A}</a:tableStyleId>
              </a:tblPr>
              <a:tblGrid>
                <a:gridCol w="1676004">
                  <a:extLst>
                    <a:ext uri="{9D8B030D-6E8A-4147-A177-3AD203B41FA5}">
                      <a16:colId xmlns:a16="http://schemas.microsoft.com/office/drawing/2014/main" val="3683072840"/>
                    </a:ext>
                  </a:extLst>
                </a:gridCol>
              </a:tblGrid>
              <a:tr h="548110">
                <a:tc>
                  <a:txBody>
                    <a:bodyPr/>
                    <a:lstStyle/>
                    <a:p>
                      <a:pPr algn="ctr"/>
                      <a:r>
                        <a:rPr lang="en-US" sz="1100" dirty="0" err="1"/>
                        <a:t>BlackJackCard</a:t>
                      </a:r>
                      <a:endParaRPr lang="en-GB" sz="1100" dirty="0"/>
                    </a:p>
                  </a:txBody>
                  <a:tcPr/>
                </a:tc>
                <a:extLst>
                  <a:ext uri="{0D108BD9-81ED-4DB2-BD59-A6C34878D82A}">
                    <a16:rowId xmlns:a16="http://schemas.microsoft.com/office/drawing/2014/main" val="724912637"/>
                  </a:ext>
                </a:extLst>
              </a:tr>
              <a:tr h="584835">
                <a:tc>
                  <a:txBody>
                    <a:bodyPr/>
                    <a:lstStyle/>
                    <a:p>
                      <a:r>
                        <a:rPr lang="en-US" sz="1100" dirty="0"/>
                        <a:t>-</a:t>
                      </a:r>
                      <a:r>
                        <a:rPr lang="en-US" sz="1100" dirty="0" err="1"/>
                        <a:t>csuit</a:t>
                      </a:r>
                      <a:r>
                        <a:rPr lang="en-US" sz="1100" dirty="0"/>
                        <a:t>: str</a:t>
                      </a:r>
                    </a:p>
                    <a:p>
                      <a:r>
                        <a:rPr lang="en-US" sz="1100" dirty="0"/>
                        <a:t>-crank: str</a:t>
                      </a:r>
                      <a:endParaRPr lang="en-GB" sz="1100" dirty="0"/>
                    </a:p>
                  </a:txBody>
                  <a:tcPr/>
                </a:tc>
                <a:extLst>
                  <a:ext uri="{0D108BD9-81ED-4DB2-BD59-A6C34878D82A}">
                    <a16:rowId xmlns:a16="http://schemas.microsoft.com/office/drawing/2014/main" val="2063639028"/>
                  </a:ext>
                </a:extLst>
              </a:tr>
              <a:tr h="1144552">
                <a:tc>
                  <a:txBody>
                    <a:bodyPr/>
                    <a:lstStyle/>
                    <a:p>
                      <a:r>
                        <a:rPr lang="en-US" sz="1100" dirty="0"/>
                        <a:t>+__</a:t>
                      </a:r>
                      <a:r>
                        <a:rPr lang="en-US" sz="1100" dirty="0" err="1"/>
                        <a:t>init</a:t>
                      </a:r>
                      <a:r>
                        <a:rPr lang="en-US" sz="1100" dirty="0"/>
                        <a:t>__(</a:t>
                      </a:r>
                      <a:r>
                        <a:rPr lang="en-US" sz="1100" dirty="0" err="1"/>
                        <a:t>cardsuit:str</a:t>
                      </a:r>
                      <a:r>
                        <a:rPr lang="en-US" sz="1100" dirty="0"/>
                        <a:t>,</a:t>
                      </a:r>
                    </a:p>
                    <a:p>
                      <a:r>
                        <a:rPr lang="en-US" sz="1100" dirty="0"/>
                        <a:t>                 </a:t>
                      </a:r>
                      <a:r>
                        <a:rPr lang="en-US" sz="1100" dirty="0" err="1"/>
                        <a:t>cardrank:str</a:t>
                      </a:r>
                      <a:r>
                        <a:rPr lang="en-US" sz="1100" dirty="0"/>
                        <a:t>)</a:t>
                      </a:r>
                    </a:p>
                    <a:p>
                      <a:r>
                        <a:rPr lang="en-US" sz="1100" dirty="0"/>
                        <a:t>+__str__(): str</a:t>
                      </a:r>
                      <a:endParaRPr lang="en-GB" sz="1100" dirty="0"/>
                    </a:p>
                  </a:txBody>
                  <a:tcPr/>
                </a:tc>
                <a:extLst>
                  <a:ext uri="{0D108BD9-81ED-4DB2-BD59-A6C34878D82A}">
                    <a16:rowId xmlns:a16="http://schemas.microsoft.com/office/drawing/2014/main" val="4253645699"/>
                  </a:ext>
                </a:extLst>
              </a:tr>
            </a:tbl>
          </a:graphicData>
        </a:graphic>
      </p:graphicFrame>
      <p:graphicFrame>
        <p:nvGraphicFramePr>
          <p:cNvPr id="9" name="Table 8">
            <a:extLst>
              <a:ext uri="{FF2B5EF4-FFF2-40B4-BE49-F238E27FC236}">
                <a16:creationId xmlns:a16="http://schemas.microsoft.com/office/drawing/2014/main" id="{9C29AAB8-0A20-FA78-17E9-63D363F79C34}"/>
              </a:ext>
            </a:extLst>
          </p:cNvPr>
          <p:cNvGraphicFramePr>
            <a:graphicFrameLocks noGrp="1"/>
          </p:cNvGraphicFramePr>
          <p:nvPr>
            <p:extLst>
              <p:ext uri="{D42A27DB-BD31-4B8C-83A1-F6EECF244321}">
                <p14:modId xmlns:p14="http://schemas.microsoft.com/office/powerpoint/2010/main" val="3825240832"/>
              </p:ext>
            </p:extLst>
          </p:nvPr>
        </p:nvGraphicFramePr>
        <p:xfrm>
          <a:off x="6525889" y="290086"/>
          <a:ext cx="2447900" cy="1986473"/>
        </p:xfrm>
        <a:graphic>
          <a:graphicData uri="http://schemas.openxmlformats.org/drawingml/2006/table">
            <a:tbl>
              <a:tblPr firstRow="1" bandRow="1">
                <a:tableStyleId>{5C22544A-7EE6-4342-B048-85BDC9FD1C3A}</a:tableStyleId>
              </a:tblPr>
              <a:tblGrid>
                <a:gridCol w="2447900">
                  <a:extLst>
                    <a:ext uri="{9D8B030D-6E8A-4147-A177-3AD203B41FA5}">
                      <a16:colId xmlns:a16="http://schemas.microsoft.com/office/drawing/2014/main" val="3683072840"/>
                    </a:ext>
                  </a:extLst>
                </a:gridCol>
              </a:tblGrid>
              <a:tr h="357375">
                <a:tc>
                  <a:txBody>
                    <a:bodyPr/>
                    <a:lstStyle/>
                    <a:p>
                      <a:pPr algn="ctr"/>
                      <a:r>
                        <a:rPr lang="en-US" sz="1100" dirty="0" err="1"/>
                        <a:t>BlackJackDeck</a:t>
                      </a:r>
                      <a:endParaRPr lang="en-GB" sz="1100" dirty="0"/>
                    </a:p>
                  </a:txBody>
                  <a:tcPr/>
                </a:tc>
                <a:extLst>
                  <a:ext uri="{0D108BD9-81ED-4DB2-BD59-A6C34878D82A}">
                    <a16:rowId xmlns:a16="http://schemas.microsoft.com/office/drawing/2014/main" val="724912637"/>
                  </a:ext>
                </a:extLst>
              </a:tr>
              <a:tr h="528723">
                <a:tc>
                  <a:txBody>
                    <a:bodyPr/>
                    <a:lstStyle/>
                    <a:p>
                      <a:r>
                        <a:rPr lang="en-US" sz="1100" dirty="0"/>
                        <a:t>-</a:t>
                      </a:r>
                      <a:r>
                        <a:rPr lang="en-US" sz="1100" dirty="0" err="1"/>
                        <a:t>csuits</a:t>
                      </a:r>
                      <a:r>
                        <a:rPr lang="en-US" sz="1100" dirty="0"/>
                        <a:t>: list of str</a:t>
                      </a:r>
                    </a:p>
                    <a:p>
                      <a:r>
                        <a:rPr lang="en-US" sz="1100" dirty="0"/>
                        <a:t>-cranks: list of str</a:t>
                      </a:r>
                    </a:p>
                    <a:p>
                      <a:r>
                        <a:rPr lang="en-US" sz="1100" dirty="0"/>
                        <a:t>-</a:t>
                      </a:r>
                      <a:r>
                        <a:rPr lang="en-US" sz="1100" dirty="0" err="1"/>
                        <a:t>ccards</a:t>
                      </a:r>
                      <a:r>
                        <a:rPr lang="en-US" sz="1100" dirty="0"/>
                        <a:t>: list of </a:t>
                      </a:r>
                      <a:r>
                        <a:rPr lang="en-US" sz="1100" dirty="0" err="1"/>
                        <a:t>BlackJackCard</a:t>
                      </a:r>
                      <a:endParaRPr lang="en-GB" sz="1100" dirty="0"/>
                    </a:p>
                  </a:txBody>
                  <a:tcPr/>
                </a:tc>
                <a:extLst>
                  <a:ext uri="{0D108BD9-81ED-4DB2-BD59-A6C34878D82A}">
                    <a16:rowId xmlns:a16="http://schemas.microsoft.com/office/drawing/2014/main" val="2063639028"/>
                  </a:ext>
                </a:extLst>
              </a:tr>
              <a:tr h="1034738">
                <a:tc>
                  <a:txBody>
                    <a:bodyPr/>
                    <a:lstStyle/>
                    <a:p>
                      <a:r>
                        <a:rPr lang="en-US" sz="1100" dirty="0"/>
                        <a:t>+__</a:t>
                      </a:r>
                      <a:r>
                        <a:rPr lang="en-US" sz="1100" dirty="0" err="1"/>
                        <a:t>init</a:t>
                      </a:r>
                      <a:r>
                        <a:rPr lang="en-US" sz="1100" dirty="0"/>
                        <a:t>__()</a:t>
                      </a:r>
                    </a:p>
                    <a:p>
                      <a:r>
                        <a:rPr lang="en-US" sz="1100" dirty="0"/>
                        <a:t>+</a:t>
                      </a:r>
                      <a:r>
                        <a:rPr lang="en-US" sz="1100" dirty="0" err="1"/>
                        <a:t>BlackJackShuffle</a:t>
                      </a:r>
                      <a:r>
                        <a:rPr lang="en-US" sz="1100" dirty="0"/>
                        <a:t>()</a:t>
                      </a:r>
                    </a:p>
                    <a:p>
                      <a:r>
                        <a:rPr lang="en-US" sz="1100" dirty="0"/>
                        <a:t>+</a:t>
                      </a:r>
                      <a:r>
                        <a:rPr lang="en-US" sz="1100" dirty="0" err="1"/>
                        <a:t>BlackJackDeal</a:t>
                      </a:r>
                      <a:r>
                        <a:rPr lang="en-US" sz="1100" dirty="0"/>
                        <a:t>():</a:t>
                      </a:r>
                      <a:r>
                        <a:rPr lang="en-US" sz="1100" dirty="0" err="1"/>
                        <a:t>ccard.pop</a:t>
                      </a:r>
                      <a:r>
                        <a:rPr lang="en-US" sz="1100" dirty="0"/>
                        <a:t>()</a:t>
                      </a:r>
                      <a:endParaRPr lang="en-GB" sz="1100" dirty="0"/>
                    </a:p>
                  </a:txBody>
                  <a:tcPr/>
                </a:tc>
                <a:extLst>
                  <a:ext uri="{0D108BD9-81ED-4DB2-BD59-A6C34878D82A}">
                    <a16:rowId xmlns:a16="http://schemas.microsoft.com/office/drawing/2014/main" val="4253645699"/>
                  </a:ext>
                </a:extLst>
              </a:tr>
            </a:tbl>
          </a:graphicData>
        </a:graphic>
      </p:graphicFrame>
      <p:graphicFrame>
        <p:nvGraphicFramePr>
          <p:cNvPr id="10" name="Table 9">
            <a:extLst>
              <a:ext uri="{FF2B5EF4-FFF2-40B4-BE49-F238E27FC236}">
                <a16:creationId xmlns:a16="http://schemas.microsoft.com/office/drawing/2014/main" id="{E9936EC4-FED0-B373-71A3-FB290830EF9D}"/>
              </a:ext>
            </a:extLst>
          </p:cNvPr>
          <p:cNvGraphicFramePr>
            <a:graphicFrameLocks noGrp="1"/>
          </p:cNvGraphicFramePr>
          <p:nvPr>
            <p:extLst>
              <p:ext uri="{D42A27DB-BD31-4B8C-83A1-F6EECF244321}">
                <p14:modId xmlns:p14="http://schemas.microsoft.com/office/powerpoint/2010/main" val="851156703"/>
              </p:ext>
            </p:extLst>
          </p:nvPr>
        </p:nvGraphicFramePr>
        <p:xfrm>
          <a:off x="3346297" y="2833188"/>
          <a:ext cx="3920611" cy="3125131"/>
        </p:xfrm>
        <a:graphic>
          <a:graphicData uri="http://schemas.openxmlformats.org/drawingml/2006/table">
            <a:tbl>
              <a:tblPr firstRow="1" bandRow="1">
                <a:tableStyleId>{5C22544A-7EE6-4342-B048-85BDC9FD1C3A}</a:tableStyleId>
              </a:tblPr>
              <a:tblGrid>
                <a:gridCol w="3920611">
                  <a:extLst>
                    <a:ext uri="{9D8B030D-6E8A-4147-A177-3AD203B41FA5}">
                      <a16:colId xmlns:a16="http://schemas.microsoft.com/office/drawing/2014/main" val="3683072840"/>
                    </a:ext>
                  </a:extLst>
                </a:gridCol>
              </a:tblGrid>
              <a:tr h="656647">
                <a:tc>
                  <a:txBody>
                    <a:bodyPr/>
                    <a:lstStyle/>
                    <a:p>
                      <a:pPr algn="ctr"/>
                      <a:r>
                        <a:rPr lang="en-US" sz="1100" dirty="0" err="1"/>
                        <a:t>BlackJackGame</a:t>
                      </a:r>
                      <a:endParaRPr lang="en-GB" sz="1100" dirty="0"/>
                    </a:p>
                  </a:txBody>
                  <a:tcPr/>
                </a:tc>
                <a:extLst>
                  <a:ext uri="{0D108BD9-81ED-4DB2-BD59-A6C34878D82A}">
                    <a16:rowId xmlns:a16="http://schemas.microsoft.com/office/drawing/2014/main" val="724912637"/>
                  </a:ext>
                </a:extLst>
              </a:tr>
              <a:tr h="700644">
                <a:tc>
                  <a:txBody>
                    <a:bodyPr/>
                    <a:lstStyle/>
                    <a:p>
                      <a:r>
                        <a:rPr lang="en-US" sz="1100" dirty="0"/>
                        <a:t>-</a:t>
                      </a:r>
                      <a:r>
                        <a:rPr lang="en-US" sz="1100" dirty="0" err="1"/>
                        <a:t>bjdeck</a:t>
                      </a:r>
                      <a:r>
                        <a:rPr lang="en-US" sz="1100" dirty="0"/>
                        <a:t>: </a:t>
                      </a:r>
                      <a:r>
                        <a:rPr lang="en-US" sz="1100" dirty="0" err="1"/>
                        <a:t>BlackJackDeck</a:t>
                      </a:r>
                      <a:r>
                        <a:rPr lang="en-US" sz="1100" dirty="0"/>
                        <a:t> ()</a:t>
                      </a:r>
                    </a:p>
                    <a:p>
                      <a:r>
                        <a:rPr lang="en-US" sz="1100" dirty="0"/>
                        <a:t>-</a:t>
                      </a:r>
                      <a:r>
                        <a:rPr lang="en-US" sz="1100" dirty="0" err="1"/>
                        <a:t>user_hand</a:t>
                      </a:r>
                      <a:r>
                        <a:rPr lang="en-US" sz="1100" dirty="0"/>
                        <a:t>: List of cards for player</a:t>
                      </a:r>
                    </a:p>
                    <a:p>
                      <a:r>
                        <a:rPr lang="en-US" sz="1100" dirty="0"/>
                        <a:t>-</a:t>
                      </a:r>
                      <a:r>
                        <a:rPr lang="en-US" sz="1100" dirty="0" err="1"/>
                        <a:t>distributor_hand</a:t>
                      </a:r>
                      <a:r>
                        <a:rPr lang="en-US" sz="1100" dirty="0"/>
                        <a:t>: List of cards for dealer/computer.</a:t>
                      </a:r>
                      <a:endParaRPr lang="en-GB" sz="1100" dirty="0"/>
                    </a:p>
                  </a:txBody>
                  <a:tcPr/>
                </a:tc>
                <a:extLst>
                  <a:ext uri="{0D108BD9-81ED-4DB2-BD59-A6C34878D82A}">
                    <a16:rowId xmlns:a16="http://schemas.microsoft.com/office/drawing/2014/main" val="2063639028"/>
                  </a:ext>
                </a:extLst>
              </a:tr>
              <a:tr h="1371196">
                <a:tc>
                  <a:txBody>
                    <a:bodyPr/>
                    <a:lstStyle/>
                    <a:p>
                      <a:r>
                        <a:rPr lang="en-US" sz="1100" dirty="0"/>
                        <a:t>+__</a:t>
                      </a:r>
                      <a:r>
                        <a:rPr lang="en-US" sz="1100" dirty="0" err="1"/>
                        <a:t>init</a:t>
                      </a:r>
                      <a:r>
                        <a:rPr lang="en-US" sz="1100" dirty="0"/>
                        <a:t>__()</a:t>
                      </a:r>
                    </a:p>
                    <a:p>
                      <a:r>
                        <a:rPr lang="en-US" sz="1100" dirty="0"/>
                        <a:t>+ </a:t>
                      </a:r>
                      <a:r>
                        <a:rPr lang="en-US" sz="1100" dirty="0" err="1"/>
                        <a:t>deak_first</a:t>
                      </a:r>
                      <a:r>
                        <a:rPr lang="en-US" sz="1100" dirty="0"/>
                        <a:t>()</a:t>
                      </a:r>
                    </a:p>
                    <a:p>
                      <a:r>
                        <a:rPr lang="en-US" sz="1100" dirty="0"/>
                        <a:t>+ Score ()</a:t>
                      </a:r>
                    </a:p>
                    <a:p>
                      <a:r>
                        <a:rPr lang="en-US" sz="1100" dirty="0"/>
                        <a:t>+</a:t>
                      </a:r>
                      <a:r>
                        <a:rPr lang="en-US" sz="1100" dirty="0" err="1"/>
                        <a:t>show_hands</a:t>
                      </a:r>
                      <a:r>
                        <a:rPr lang="en-US" sz="1100" dirty="0"/>
                        <a:t>(player turn=Boolean)</a:t>
                      </a:r>
                    </a:p>
                    <a:p>
                      <a:r>
                        <a:rPr lang="en-US" sz="1100" dirty="0"/>
                        <a:t>+</a:t>
                      </a:r>
                      <a:r>
                        <a:rPr lang="en-US" sz="1100" dirty="0" err="1"/>
                        <a:t>BlackJackplay</a:t>
                      </a:r>
                      <a:r>
                        <a:rPr lang="en-US" sz="1100" dirty="0"/>
                        <a:t>()</a:t>
                      </a:r>
                    </a:p>
                    <a:p>
                      <a:endParaRPr lang="en-US" sz="1100" dirty="0"/>
                    </a:p>
                    <a:p>
                      <a:endParaRPr lang="en-US" sz="1100" dirty="0"/>
                    </a:p>
                    <a:p>
                      <a:r>
                        <a:rPr lang="en-US" sz="1100" dirty="0"/>
                        <a:t>+if __name__=‘__main__’: entry point for the game</a:t>
                      </a:r>
                    </a:p>
                    <a:p>
                      <a:endParaRPr lang="en-US" sz="1100" dirty="0"/>
                    </a:p>
                    <a:p>
                      <a:endParaRPr lang="en-GB" sz="1100" dirty="0"/>
                    </a:p>
                  </a:txBody>
                  <a:tcPr/>
                </a:tc>
                <a:extLst>
                  <a:ext uri="{0D108BD9-81ED-4DB2-BD59-A6C34878D82A}">
                    <a16:rowId xmlns:a16="http://schemas.microsoft.com/office/drawing/2014/main" val="4253645699"/>
                  </a:ext>
                </a:extLst>
              </a:tr>
            </a:tbl>
          </a:graphicData>
        </a:graphic>
      </p:graphicFrame>
      <p:graphicFrame>
        <p:nvGraphicFramePr>
          <p:cNvPr id="11" name="Table 10">
            <a:extLst>
              <a:ext uri="{FF2B5EF4-FFF2-40B4-BE49-F238E27FC236}">
                <a16:creationId xmlns:a16="http://schemas.microsoft.com/office/drawing/2014/main" id="{5F9C238A-721B-B8E4-034F-0EC376A12570}"/>
              </a:ext>
            </a:extLst>
          </p:cNvPr>
          <p:cNvGraphicFramePr>
            <a:graphicFrameLocks noGrp="1"/>
          </p:cNvGraphicFramePr>
          <p:nvPr>
            <p:extLst>
              <p:ext uri="{D42A27DB-BD31-4B8C-83A1-F6EECF244321}">
                <p14:modId xmlns:p14="http://schemas.microsoft.com/office/powerpoint/2010/main" val="2443186175"/>
              </p:ext>
            </p:extLst>
          </p:nvPr>
        </p:nvGraphicFramePr>
        <p:xfrm>
          <a:off x="8573984" y="4395754"/>
          <a:ext cx="2090057" cy="1689759"/>
        </p:xfrm>
        <a:graphic>
          <a:graphicData uri="http://schemas.openxmlformats.org/drawingml/2006/table">
            <a:tbl>
              <a:tblPr firstRow="1" bandRow="1">
                <a:tableStyleId>{5C22544A-7EE6-4342-B048-85BDC9FD1C3A}</a:tableStyleId>
              </a:tblPr>
              <a:tblGrid>
                <a:gridCol w="2090057">
                  <a:extLst>
                    <a:ext uri="{9D8B030D-6E8A-4147-A177-3AD203B41FA5}">
                      <a16:colId xmlns:a16="http://schemas.microsoft.com/office/drawing/2014/main" val="3683072840"/>
                    </a:ext>
                  </a:extLst>
                </a:gridCol>
              </a:tblGrid>
              <a:tr h="333399">
                <a:tc>
                  <a:txBody>
                    <a:bodyPr/>
                    <a:lstStyle/>
                    <a:p>
                      <a:pPr algn="ctr"/>
                      <a:r>
                        <a:rPr lang="en-US" sz="1100" dirty="0"/>
                        <a:t>Main Function</a:t>
                      </a:r>
                      <a:endParaRPr lang="en-GB" sz="1100" dirty="0"/>
                    </a:p>
                  </a:txBody>
                  <a:tcPr/>
                </a:tc>
                <a:extLst>
                  <a:ext uri="{0D108BD9-81ED-4DB2-BD59-A6C34878D82A}">
                    <a16:rowId xmlns:a16="http://schemas.microsoft.com/office/drawing/2014/main" val="724912637"/>
                  </a:ext>
                </a:extLst>
              </a:tr>
              <a:tr h="151605">
                <a:tc>
                  <a:txBody>
                    <a:bodyPr/>
                    <a:lstStyle/>
                    <a:p>
                      <a:endParaRPr lang="en-GB" sz="1100" dirty="0"/>
                    </a:p>
                  </a:txBody>
                  <a:tcPr/>
                </a:tc>
                <a:extLst>
                  <a:ext uri="{0D108BD9-81ED-4DB2-BD59-A6C34878D82A}">
                    <a16:rowId xmlns:a16="http://schemas.microsoft.com/office/drawing/2014/main" val="2063639028"/>
                  </a:ext>
                </a:extLst>
              </a:tr>
              <a:tr h="833185">
                <a:tc>
                  <a:txBody>
                    <a:bodyPr/>
                    <a:lstStyle/>
                    <a:p>
                      <a:endParaRPr lang="en-US" sz="1100" dirty="0"/>
                    </a:p>
                    <a:p>
                      <a:endParaRPr lang="en-US" sz="1100" dirty="0"/>
                    </a:p>
                    <a:p>
                      <a:r>
                        <a:rPr lang="en-US" sz="1100" dirty="0"/>
                        <a:t>+if __name__=‘__main__’: entry point for the game</a:t>
                      </a:r>
                    </a:p>
                    <a:p>
                      <a:endParaRPr lang="en-US" sz="1100" dirty="0"/>
                    </a:p>
                    <a:p>
                      <a:endParaRPr lang="en-GB" sz="1100" dirty="0"/>
                    </a:p>
                  </a:txBody>
                  <a:tcPr/>
                </a:tc>
                <a:extLst>
                  <a:ext uri="{0D108BD9-81ED-4DB2-BD59-A6C34878D82A}">
                    <a16:rowId xmlns:a16="http://schemas.microsoft.com/office/drawing/2014/main" val="4253645699"/>
                  </a:ext>
                </a:extLst>
              </a:tr>
            </a:tbl>
          </a:graphicData>
        </a:graphic>
      </p:graphicFrame>
      <p:cxnSp>
        <p:nvCxnSpPr>
          <p:cNvPr id="17" name="Connector: Elbow 16">
            <a:extLst>
              <a:ext uri="{FF2B5EF4-FFF2-40B4-BE49-F238E27FC236}">
                <a16:creationId xmlns:a16="http://schemas.microsoft.com/office/drawing/2014/main" id="{45FEC83A-04E0-D915-3F03-C0ED628D9D18}"/>
              </a:ext>
            </a:extLst>
          </p:cNvPr>
          <p:cNvCxnSpPr>
            <a:cxnSpLocks/>
            <a:stCxn id="8" idx="0"/>
            <a:endCxn id="10" idx="0"/>
          </p:cNvCxnSpPr>
          <p:nvPr/>
        </p:nvCxnSpPr>
        <p:spPr>
          <a:xfrm rot="16200000" flipH="1">
            <a:off x="3063381" y="589967"/>
            <a:ext cx="1358083" cy="3128358"/>
          </a:xfrm>
          <a:prstGeom prst="bentConnector3">
            <a:avLst>
              <a:gd name="adj1" fmla="val -168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6B7B68A-7B04-4ADA-F40C-D13918A55157}"/>
              </a:ext>
            </a:extLst>
          </p:cNvPr>
          <p:cNvCxnSpPr>
            <a:cxnSpLocks/>
            <a:stCxn id="9" idx="1"/>
            <a:endCxn id="10" idx="0"/>
          </p:cNvCxnSpPr>
          <p:nvPr/>
        </p:nvCxnSpPr>
        <p:spPr>
          <a:xfrm rot="10800000" flipV="1">
            <a:off x="5306603" y="1283322"/>
            <a:ext cx="1219287" cy="1549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94AE457-3212-196B-617D-E14322E67073}"/>
              </a:ext>
            </a:extLst>
          </p:cNvPr>
          <p:cNvCxnSpPr>
            <a:cxnSpLocks/>
            <a:endCxn id="10" idx="3"/>
          </p:cNvCxnSpPr>
          <p:nvPr/>
        </p:nvCxnSpPr>
        <p:spPr>
          <a:xfrm rot="10800000">
            <a:off x="7266909" y="4395753"/>
            <a:ext cx="235210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D3DF033-C58E-BDDE-57A2-B24156F7A385}"/>
              </a:ext>
            </a:extLst>
          </p:cNvPr>
          <p:cNvSpPr txBox="1"/>
          <p:nvPr/>
        </p:nvSpPr>
        <p:spPr>
          <a:xfrm>
            <a:off x="201882" y="241123"/>
            <a:ext cx="4244069"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Flow chart of UML:</a:t>
            </a:r>
            <a:endParaRPr lang="en-GB"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8391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BFBF62-EFD4-6E15-2ADC-1DC93475805F}"/>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D33857DD-28D3-4561-0E97-497C83038EBD}"/>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D6C49986-D2CE-10DC-C20D-AF85B309CDE6}"/>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90D88E-39B4-6776-2AE9-BDD02C3E17EA}"/>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A4A57984-B56C-DB4D-DFB8-D46AB3E9DC56}"/>
              </a:ext>
            </a:extLst>
          </p:cNvPr>
          <p:cNvSpPr txBox="1"/>
          <p:nvPr/>
        </p:nvSpPr>
        <p:spPr>
          <a:xfrm>
            <a:off x="853440" y="770242"/>
            <a:ext cx="524256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Black Box Testing:</a:t>
            </a:r>
            <a:endParaRPr lang="en-GB" sz="2000" b="1" dirty="0">
              <a:solidFill>
                <a:schemeClr val="bg1"/>
              </a:solidFill>
              <a:latin typeface="Arial" panose="020B0604020202020204" pitchFamily="34" charset="0"/>
              <a:cs typeface="Arial" panose="020B0604020202020204" pitchFamily="34" charset="0"/>
            </a:endParaRPr>
          </a:p>
        </p:txBody>
      </p:sp>
      <p:pic>
        <p:nvPicPr>
          <p:cNvPr id="10" name="Picture 9" descr="A black cube with white edges&#10;&#10;Description automatically generated">
            <a:extLst>
              <a:ext uri="{FF2B5EF4-FFF2-40B4-BE49-F238E27FC236}">
                <a16:creationId xmlns:a16="http://schemas.microsoft.com/office/drawing/2014/main" id="{54F1A31A-D42B-011B-C9D7-7CCA28FE9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71" y="467096"/>
            <a:ext cx="3121152" cy="1981200"/>
          </a:xfrm>
          <a:prstGeom prst="rect">
            <a:avLst/>
          </a:prstGeom>
        </p:spPr>
      </p:pic>
      <p:sp>
        <p:nvSpPr>
          <p:cNvPr id="11" name="TextBox 10">
            <a:extLst>
              <a:ext uri="{FF2B5EF4-FFF2-40B4-BE49-F238E27FC236}">
                <a16:creationId xmlns:a16="http://schemas.microsoft.com/office/drawing/2014/main" id="{C272E6CD-2934-E788-CD1E-0847133E6582}"/>
              </a:ext>
            </a:extLst>
          </p:cNvPr>
          <p:cNvSpPr txBox="1"/>
          <p:nvPr/>
        </p:nvSpPr>
        <p:spPr>
          <a:xfrm>
            <a:off x="853440" y="1397731"/>
            <a:ext cx="4371703" cy="276999"/>
          </a:xfrm>
          <a:prstGeom prst="rect">
            <a:avLst/>
          </a:prstGeom>
          <a:noFill/>
        </p:spPr>
        <p:txBody>
          <a:bodyPr wrap="square" rtlCol="0">
            <a:spAutoFit/>
          </a:bodyPr>
          <a:lstStyle/>
          <a:p>
            <a:r>
              <a:rPr lang="en-US" sz="1200" dirty="0" err="1">
                <a:solidFill>
                  <a:schemeClr val="bg1"/>
                </a:solidFill>
                <a:latin typeface="Arial" panose="020B0604020202020204" pitchFamily="34" charset="0"/>
                <a:cs typeface="Arial" panose="020B0604020202020204" pitchFamily="34" charset="0"/>
              </a:rPr>
              <a:t>Functiona</a:t>
            </a:r>
            <a:r>
              <a:rPr lang="en-US" sz="1200" dirty="0">
                <a:solidFill>
                  <a:schemeClr val="bg1"/>
                </a:solidFill>
                <a:latin typeface="Arial" panose="020B0604020202020204" pitchFamily="34" charset="0"/>
                <a:cs typeface="Arial" panose="020B0604020202020204" pitchFamily="34" charset="0"/>
              </a:rPr>
              <a:t> testing: </a:t>
            </a:r>
            <a:endParaRPr lang="en-GB" sz="1200" dirty="0">
              <a:solidFill>
                <a:schemeClr val="bg1"/>
              </a:solidFill>
              <a:latin typeface="Arial" panose="020B0604020202020204" pitchFamily="34" charset="0"/>
              <a:cs typeface="Arial" panose="020B0604020202020204" pitchFamily="34" charset="0"/>
            </a:endParaRPr>
          </a:p>
        </p:txBody>
      </p:sp>
      <p:graphicFrame>
        <p:nvGraphicFramePr>
          <p:cNvPr id="13" name="Table 12">
            <a:extLst>
              <a:ext uri="{FF2B5EF4-FFF2-40B4-BE49-F238E27FC236}">
                <a16:creationId xmlns:a16="http://schemas.microsoft.com/office/drawing/2014/main" id="{AF21176E-4833-5048-66AC-7F7B0D4EB227}"/>
              </a:ext>
            </a:extLst>
          </p:cNvPr>
          <p:cNvGraphicFramePr>
            <a:graphicFrameLocks noGrp="1"/>
          </p:cNvGraphicFramePr>
          <p:nvPr>
            <p:extLst>
              <p:ext uri="{D42A27DB-BD31-4B8C-83A1-F6EECF244321}">
                <p14:modId xmlns:p14="http://schemas.microsoft.com/office/powerpoint/2010/main" val="2141013605"/>
              </p:ext>
            </p:extLst>
          </p:nvPr>
        </p:nvGraphicFramePr>
        <p:xfrm>
          <a:off x="853440" y="3068471"/>
          <a:ext cx="4128071" cy="2549779"/>
        </p:xfrm>
        <a:graphic>
          <a:graphicData uri="http://schemas.openxmlformats.org/drawingml/2006/table">
            <a:tbl>
              <a:tblPr firstRow="1" firstCol="1" bandRow="1">
                <a:tableStyleId>{5C22544A-7EE6-4342-B048-85BDC9FD1C3A}</a:tableStyleId>
              </a:tblPr>
              <a:tblGrid>
                <a:gridCol w="4128071">
                  <a:extLst>
                    <a:ext uri="{9D8B030D-6E8A-4147-A177-3AD203B41FA5}">
                      <a16:colId xmlns:a16="http://schemas.microsoft.com/office/drawing/2014/main" val="459604022"/>
                    </a:ext>
                  </a:extLst>
                </a:gridCol>
              </a:tblGrid>
              <a:tr h="1611436">
                <a:tc>
                  <a:txBody>
                    <a:bodyPr/>
                    <a:lstStyle/>
                    <a:p>
                      <a:pPr>
                        <a:lnSpc>
                          <a:spcPct val="107000"/>
                        </a:lnSpc>
                        <a:spcAft>
                          <a:spcPts val="800"/>
                        </a:spcAft>
                      </a:pPr>
                      <a:r>
                        <a:rPr lang="en-GB" sz="1100" dirty="0">
                          <a:effectLst/>
                          <a:latin typeface="Arial" panose="020B0604020202020204" pitchFamily="34" charset="0"/>
                          <a:cs typeface="Arial" panose="020B0604020202020204" pitchFamily="34" charset="0"/>
                        </a:rPr>
                        <a:t>Functional testing is a technique that focuses on the desired functionality of a system without examining its internal workings. Although it is not considered a formal testing technique, it is often used to ensure that a system's specific requirements are met. </a:t>
                      </a:r>
                    </a:p>
                    <a:p>
                      <a:pPr>
                        <a:lnSpc>
                          <a:spcPct val="107000"/>
                        </a:lnSpc>
                        <a:spcAft>
                          <a:spcPts val="800"/>
                        </a:spcAft>
                      </a:pPr>
                      <a:endParaRPr lang="en-GB" sz="1100" dirty="0">
                        <a:effectLst/>
                        <a:latin typeface="Arial" panose="020B0604020202020204" pitchFamily="34" charset="0"/>
                        <a:cs typeface="Arial" panose="020B0604020202020204" pitchFamily="34" charset="0"/>
                      </a:endParaRPr>
                    </a:p>
                    <a:p>
                      <a:pPr>
                        <a:lnSpc>
                          <a:spcPct val="107000"/>
                        </a:lnSpc>
                        <a:spcAft>
                          <a:spcPts val="800"/>
                        </a:spcAft>
                      </a:pPr>
                      <a:endParaRPr lang="en-GB" sz="1100" dirty="0">
                        <a:effectLst/>
                        <a:latin typeface="Arial" panose="020B0604020202020204" pitchFamily="34" charset="0"/>
                        <a:cs typeface="Arial" panose="020B0604020202020204" pitchFamily="34" charset="0"/>
                      </a:endParaRPr>
                    </a:p>
                    <a:p>
                      <a:pPr>
                        <a:lnSpc>
                          <a:spcPct val="107000"/>
                        </a:lnSpc>
                        <a:spcAft>
                          <a:spcPts val="800"/>
                        </a:spcAft>
                      </a:pPr>
                      <a:r>
                        <a:rPr lang="en-GB" sz="1100" dirty="0">
                          <a:effectLst/>
                          <a:latin typeface="Arial" panose="020B0604020202020204" pitchFamily="34" charset="0"/>
                          <a:cs typeface="Arial" panose="020B0604020202020204" pitchFamily="34" charset="0"/>
                        </a:rPr>
                        <a:t>In the case of a blackjack game, functional testing is an effective method for ensuring that the 'Score' function accurately calculates the total score, which is a critical requirement.</a:t>
                      </a:r>
                    </a:p>
                    <a:p>
                      <a:pPr>
                        <a:lnSpc>
                          <a:spcPct val="107000"/>
                        </a:lnSpc>
                        <a:spcAft>
                          <a:spcPts val="800"/>
                        </a:spcAft>
                      </a:pPr>
                      <a:r>
                        <a:rPr lang="en-GB" sz="1100" dirty="0">
                          <a:effectLst/>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352987072"/>
                  </a:ext>
                </a:extLst>
              </a:tr>
            </a:tbl>
          </a:graphicData>
        </a:graphic>
      </p:graphicFrame>
    </p:spTree>
    <p:extLst>
      <p:ext uri="{BB962C8B-B14F-4D97-AF65-F5344CB8AC3E}">
        <p14:creationId xmlns:p14="http://schemas.microsoft.com/office/powerpoint/2010/main" val="58162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44D085-AC02-FB1A-987B-B0166B57681F}"/>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9970804B-1CFF-7856-3D84-B6DCEEBE4E9E}"/>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C704F843-05A0-BD84-7BB4-FD7EAE60A56B}"/>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736C141-B600-1A0A-6706-20E164642009}"/>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925D03C2-0740-0616-8CFE-571F1ED4E21B}"/>
              </a:ext>
            </a:extLst>
          </p:cNvPr>
          <p:cNvSpPr txBox="1"/>
          <p:nvPr/>
        </p:nvSpPr>
        <p:spPr>
          <a:xfrm>
            <a:off x="853440" y="770242"/>
            <a:ext cx="524256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Black Box Testing:</a:t>
            </a:r>
            <a:endParaRPr lang="en-GB" sz="2000" b="1" dirty="0">
              <a:solidFill>
                <a:schemeClr val="bg1"/>
              </a:solidFill>
              <a:latin typeface="Arial" panose="020B0604020202020204" pitchFamily="34" charset="0"/>
              <a:cs typeface="Arial" panose="020B0604020202020204" pitchFamily="34" charset="0"/>
            </a:endParaRPr>
          </a:p>
        </p:txBody>
      </p:sp>
      <p:pic>
        <p:nvPicPr>
          <p:cNvPr id="9" name="Picture 8" descr="A black cube with white edges&#10;&#10;Description automatically generated">
            <a:extLst>
              <a:ext uri="{FF2B5EF4-FFF2-40B4-BE49-F238E27FC236}">
                <a16:creationId xmlns:a16="http://schemas.microsoft.com/office/drawing/2014/main" id="{90C9FD84-A3B0-D018-9D6F-1FFA7A1D8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71" y="467096"/>
            <a:ext cx="3121152" cy="1981200"/>
          </a:xfrm>
          <a:prstGeom prst="rect">
            <a:avLst/>
          </a:prstGeom>
        </p:spPr>
      </p:pic>
      <p:graphicFrame>
        <p:nvGraphicFramePr>
          <p:cNvPr id="17" name="Table 16">
            <a:extLst>
              <a:ext uri="{FF2B5EF4-FFF2-40B4-BE49-F238E27FC236}">
                <a16:creationId xmlns:a16="http://schemas.microsoft.com/office/drawing/2014/main" id="{CAC0CCD5-27A8-B74C-2147-9BD5CA108240}"/>
              </a:ext>
            </a:extLst>
          </p:cNvPr>
          <p:cNvGraphicFramePr>
            <a:graphicFrameLocks noGrp="1"/>
          </p:cNvGraphicFramePr>
          <p:nvPr>
            <p:extLst>
              <p:ext uri="{D42A27DB-BD31-4B8C-83A1-F6EECF244321}">
                <p14:modId xmlns:p14="http://schemas.microsoft.com/office/powerpoint/2010/main" val="3967173129"/>
              </p:ext>
            </p:extLst>
          </p:nvPr>
        </p:nvGraphicFramePr>
        <p:xfrm>
          <a:off x="853440" y="1852054"/>
          <a:ext cx="5902999" cy="4235704"/>
        </p:xfrm>
        <a:graphic>
          <a:graphicData uri="http://schemas.openxmlformats.org/drawingml/2006/table">
            <a:tbl>
              <a:tblPr firstRow="1" firstCol="1" bandRow="1">
                <a:tableStyleId>{5C22544A-7EE6-4342-B048-85BDC9FD1C3A}</a:tableStyleId>
              </a:tblPr>
              <a:tblGrid>
                <a:gridCol w="5902999">
                  <a:extLst>
                    <a:ext uri="{9D8B030D-6E8A-4147-A177-3AD203B41FA5}">
                      <a16:colId xmlns:a16="http://schemas.microsoft.com/office/drawing/2014/main" val="3277971407"/>
                    </a:ext>
                  </a:extLst>
                </a:gridCol>
              </a:tblGrid>
              <a:tr h="2630805">
                <a:tc>
                  <a:txBody>
                    <a:bodyPr/>
                    <a:lstStyle/>
                    <a:p>
                      <a:pPr>
                        <a:lnSpc>
                          <a:spcPct val="107000"/>
                        </a:lnSpc>
                        <a:spcAft>
                          <a:spcPts val="800"/>
                        </a:spcAft>
                      </a:pPr>
                      <a:r>
                        <a:rPr lang="en-GB" sz="1100" dirty="0">
                          <a:effectLst/>
                        </a:rPr>
                        <a:t>import </a:t>
                      </a:r>
                      <a:r>
                        <a:rPr lang="en-GB" sz="1100" dirty="0" err="1">
                          <a:effectLst/>
                        </a:rPr>
                        <a:t>unittest</a:t>
                      </a:r>
                      <a:r>
                        <a:rPr lang="en-GB" sz="1100" dirty="0">
                          <a:effectLst/>
                        </a:rPr>
                        <a:t> #importing module for unit testing</a:t>
                      </a:r>
                    </a:p>
                    <a:p>
                      <a:pPr>
                        <a:lnSpc>
                          <a:spcPct val="107000"/>
                        </a:lnSpc>
                        <a:spcAft>
                          <a:spcPts val="800"/>
                        </a:spcAft>
                      </a:pPr>
                      <a:r>
                        <a:rPr lang="en-GB" sz="1100" dirty="0">
                          <a:effectLst/>
                        </a:rPr>
                        <a:t>from </a:t>
                      </a:r>
                      <a:r>
                        <a:rPr lang="en-GB" sz="1100" dirty="0" err="1">
                          <a:effectLst/>
                        </a:rPr>
                        <a:t>PythonGame_BlackJack_AsifMohammadTanvir</a:t>
                      </a:r>
                      <a:r>
                        <a:rPr lang="en-GB" sz="1100" dirty="0">
                          <a:effectLst/>
                        </a:rPr>
                        <a:t> import </a:t>
                      </a:r>
                      <a:r>
                        <a:rPr lang="en-GB" sz="1100" dirty="0" err="1">
                          <a:effectLst/>
                        </a:rPr>
                        <a:t>BlackJackGame</a:t>
                      </a:r>
                      <a:r>
                        <a:rPr lang="en-GB" sz="1100" dirty="0">
                          <a:effectLst/>
                        </a:rPr>
                        <a:t>, </a:t>
                      </a:r>
                      <a:r>
                        <a:rPr lang="en-GB" sz="1100" dirty="0" err="1">
                          <a:effectLst/>
                        </a:rPr>
                        <a:t>BlackJackCard</a:t>
                      </a:r>
                      <a:r>
                        <a:rPr lang="en-GB" sz="1100" dirty="0">
                          <a:effectLst/>
                        </a:rPr>
                        <a:t>   #that import should be identical to the saved python from my main coding, </a:t>
                      </a:r>
                      <a:r>
                        <a:rPr lang="en-GB" sz="1100" dirty="0" err="1">
                          <a:effectLst/>
                        </a:rPr>
                        <a:t>i</a:t>
                      </a:r>
                      <a:r>
                        <a:rPr lang="en-GB" sz="1100" dirty="0">
                          <a:effectLst/>
                        </a:rPr>
                        <a:t> have to import Game and card.</a:t>
                      </a:r>
                    </a:p>
                    <a:p>
                      <a:pPr>
                        <a:lnSpc>
                          <a:spcPct val="107000"/>
                        </a:lnSpc>
                        <a:spcAft>
                          <a:spcPts val="800"/>
                        </a:spcAft>
                      </a:pPr>
                      <a:r>
                        <a:rPr lang="en-GB" sz="1100" dirty="0">
                          <a:effectLst/>
                        </a:rPr>
                        <a:t> </a:t>
                      </a:r>
                    </a:p>
                    <a:p>
                      <a:pPr>
                        <a:lnSpc>
                          <a:spcPct val="107000"/>
                        </a:lnSpc>
                        <a:spcAft>
                          <a:spcPts val="800"/>
                        </a:spcAft>
                      </a:pPr>
                      <a:r>
                        <a:rPr lang="en-GB" sz="1100" dirty="0">
                          <a:effectLst/>
                        </a:rPr>
                        <a:t>class </a:t>
                      </a:r>
                      <a:r>
                        <a:rPr lang="en-GB" sz="1100" dirty="0" err="1">
                          <a:effectLst/>
                        </a:rPr>
                        <a:t>Test_for_Calculation_score</a:t>
                      </a:r>
                      <a:r>
                        <a:rPr lang="en-GB" sz="1100" dirty="0">
                          <a:effectLst/>
                        </a:rPr>
                        <a:t>(</a:t>
                      </a:r>
                      <a:r>
                        <a:rPr lang="en-GB" sz="1100" dirty="0" err="1">
                          <a:effectLst/>
                        </a:rPr>
                        <a:t>unittest.TestCase</a:t>
                      </a:r>
                      <a:r>
                        <a:rPr lang="en-GB" sz="1100" dirty="0">
                          <a:effectLst/>
                        </a:rPr>
                        <a:t>): #class for testing</a:t>
                      </a:r>
                    </a:p>
                    <a:p>
                      <a:pPr>
                        <a:lnSpc>
                          <a:spcPct val="107000"/>
                        </a:lnSpc>
                        <a:spcAft>
                          <a:spcPts val="800"/>
                        </a:spcAft>
                      </a:pPr>
                      <a:r>
                        <a:rPr lang="en-GB" sz="1100" dirty="0">
                          <a:effectLst/>
                        </a:rPr>
                        <a:t>    def </a:t>
                      </a:r>
                      <a:r>
                        <a:rPr lang="en-GB" sz="1100" dirty="0" err="1">
                          <a:effectLst/>
                        </a:rPr>
                        <a:t>test_with_number_cards</a:t>
                      </a:r>
                      <a:r>
                        <a:rPr lang="en-GB" sz="1100" dirty="0">
                          <a:effectLst/>
                        </a:rPr>
                        <a:t>(self): #doing the test for number cards </a:t>
                      </a:r>
                      <a:r>
                        <a:rPr lang="en-GB" sz="1100" dirty="0" err="1">
                          <a:effectLst/>
                        </a:rPr>
                        <a:t>only,instead</a:t>
                      </a:r>
                      <a:r>
                        <a:rPr lang="en-GB" sz="1100" dirty="0">
                          <a:effectLst/>
                        </a:rPr>
                        <a:t> of number cards we can add </a:t>
                      </a:r>
                      <a:r>
                        <a:rPr lang="en-GB" sz="1100" dirty="0" err="1">
                          <a:effectLst/>
                        </a:rPr>
                        <a:t>higher,lower,face,ace</a:t>
                      </a:r>
                      <a:r>
                        <a:rPr lang="en-GB" sz="1100" dirty="0">
                          <a:effectLst/>
                        </a:rPr>
                        <a:t> and aces with adjustment</a:t>
                      </a:r>
                    </a:p>
                    <a:p>
                      <a:pPr>
                        <a:lnSpc>
                          <a:spcPct val="107000"/>
                        </a:lnSpc>
                        <a:spcAft>
                          <a:spcPts val="800"/>
                        </a:spcAft>
                      </a:pPr>
                      <a:r>
                        <a:rPr lang="en-GB" sz="1100" dirty="0">
                          <a:effectLst/>
                        </a:rPr>
                        <a:t>        hand=[</a:t>
                      </a:r>
                      <a:r>
                        <a:rPr lang="en-GB" sz="1100" dirty="0" err="1">
                          <a:effectLst/>
                        </a:rPr>
                        <a:t>BlackJackCard</a:t>
                      </a:r>
                      <a:r>
                        <a:rPr lang="en-GB" sz="1100" dirty="0">
                          <a:effectLst/>
                        </a:rPr>
                        <a:t>(cardsuit:'   ',</a:t>
                      </a:r>
                      <a:r>
                        <a:rPr lang="en-GB" sz="1100" dirty="0" err="1">
                          <a:effectLst/>
                        </a:rPr>
                        <a:t>cardrank</a:t>
                      </a:r>
                      <a:r>
                        <a:rPr lang="en-GB" sz="1100" dirty="0">
                          <a:effectLst/>
                        </a:rPr>
                        <a:t>: ' ' ),</a:t>
                      </a:r>
                      <a:r>
                        <a:rPr lang="en-GB" sz="1100" dirty="0" err="1">
                          <a:effectLst/>
                        </a:rPr>
                        <a:t>BlackJackCard</a:t>
                      </a:r>
                      <a:r>
                        <a:rPr lang="en-GB" sz="1100" dirty="0">
                          <a:effectLst/>
                        </a:rPr>
                        <a:t>(cardsuit:'         ', </a:t>
                      </a:r>
                      <a:r>
                        <a:rPr lang="en-GB" sz="1100" dirty="0" err="1">
                          <a:effectLst/>
                        </a:rPr>
                        <a:t>cardrank</a:t>
                      </a:r>
                      <a:r>
                        <a:rPr lang="en-GB" sz="1100" dirty="0">
                          <a:effectLst/>
                        </a:rPr>
                        <a:t>: '   ')] #taking two random cards in the array, can be added as much with comma.</a:t>
                      </a:r>
                    </a:p>
                    <a:p>
                      <a:pPr>
                        <a:lnSpc>
                          <a:spcPct val="107000"/>
                        </a:lnSpc>
                        <a:spcAft>
                          <a:spcPts val="800"/>
                        </a:spcAft>
                      </a:pPr>
                      <a:r>
                        <a:rPr lang="en-GB" sz="1100" dirty="0">
                          <a:effectLst/>
                        </a:rPr>
                        <a:t>        game=</a:t>
                      </a:r>
                      <a:r>
                        <a:rPr lang="en-GB" sz="1100" dirty="0" err="1">
                          <a:effectLst/>
                        </a:rPr>
                        <a:t>BlackJackGame</a:t>
                      </a:r>
                      <a:r>
                        <a:rPr lang="en-GB" sz="1100" dirty="0">
                          <a:effectLst/>
                        </a:rPr>
                        <a:t>()</a:t>
                      </a:r>
                    </a:p>
                    <a:p>
                      <a:pPr>
                        <a:lnSpc>
                          <a:spcPct val="107000"/>
                        </a:lnSpc>
                        <a:spcAft>
                          <a:spcPts val="800"/>
                        </a:spcAft>
                      </a:pPr>
                      <a:r>
                        <a:rPr lang="en-GB" sz="1100" dirty="0">
                          <a:effectLst/>
                        </a:rPr>
                        <a:t>        score=</a:t>
                      </a:r>
                      <a:r>
                        <a:rPr lang="en-GB" sz="1100" dirty="0" err="1">
                          <a:effectLst/>
                        </a:rPr>
                        <a:t>game.Score</a:t>
                      </a:r>
                      <a:r>
                        <a:rPr lang="en-GB" sz="1100" dirty="0">
                          <a:effectLst/>
                        </a:rPr>
                        <a:t>(hand)</a:t>
                      </a:r>
                    </a:p>
                    <a:p>
                      <a:pPr>
                        <a:lnSpc>
                          <a:spcPct val="107000"/>
                        </a:lnSpc>
                        <a:spcAft>
                          <a:spcPts val="800"/>
                        </a:spcAft>
                      </a:pPr>
                      <a:r>
                        <a:rPr lang="en-GB" sz="1100" dirty="0">
                          <a:effectLst/>
                        </a:rPr>
                        <a:t>        </a:t>
                      </a:r>
                      <a:r>
                        <a:rPr lang="en-GB" sz="1100" dirty="0" err="1">
                          <a:effectLst/>
                        </a:rPr>
                        <a:t>self.assertEqual</a:t>
                      </a:r>
                      <a:r>
                        <a:rPr lang="en-GB" sz="1100" dirty="0">
                          <a:effectLst/>
                        </a:rPr>
                        <a:t>(score, ‘expected score’) #put expected score like 2+2=4,assertEqual is a method for comparing the actual and expected score</a:t>
                      </a:r>
                    </a:p>
                    <a:p>
                      <a:pPr>
                        <a:lnSpc>
                          <a:spcPct val="107000"/>
                        </a:lnSpc>
                        <a:spcAft>
                          <a:spcPts val="800"/>
                        </a:spcAft>
                      </a:pPr>
                      <a:r>
                        <a:rPr lang="en-GB" sz="1100" dirty="0">
                          <a:effectLst/>
                        </a:rPr>
                        <a:t>if __name__ =='__main__':</a:t>
                      </a:r>
                    </a:p>
                    <a:p>
                      <a:pPr>
                        <a:lnSpc>
                          <a:spcPct val="107000"/>
                        </a:lnSpc>
                        <a:spcAft>
                          <a:spcPts val="800"/>
                        </a:spcAft>
                      </a:pPr>
                      <a:r>
                        <a:rPr lang="en-GB" sz="1100" dirty="0">
                          <a:effectLst/>
                        </a:rPr>
                        <a:t>    </a:t>
                      </a:r>
                      <a:r>
                        <a:rPr lang="en-GB" sz="1100" dirty="0" err="1">
                          <a:effectLst/>
                        </a:rPr>
                        <a:t>unittest.main</a:t>
                      </a:r>
                      <a:r>
                        <a:rPr lang="en-GB" sz="1100" dirty="0">
                          <a:effectLst/>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66710087"/>
                  </a:ext>
                </a:extLst>
              </a:tr>
            </a:tbl>
          </a:graphicData>
        </a:graphic>
      </p:graphicFrame>
    </p:spTree>
    <p:extLst>
      <p:ext uri="{BB962C8B-B14F-4D97-AF65-F5344CB8AC3E}">
        <p14:creationId xmlns:p14="http://schemas.microsoft.com/office/powerpoint/2010/main" val="2829030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6A3480-DBC2-B1D2-8BE8-DC7177B1895E}"/>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C74FE4DE-DF12-DB5E-41DF-24976CDE5DBD}"/>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40FD18AE-96E5-2844-F5D6-1726A8AC31BE}"/>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34C595-A79D-D210-849E-79503F95BC4C}"/>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EF851D62-5521-0D17-C746-EE2A451CB7C3}"/>
              </a:ext>
            </a:extLst>
          </p:cNvPr>
          <p:cNvSpPr txBox="1"/>
          <p:nvPr/>
        </p:nvSpPr>
        <p:spPr>
          <a:xfrm>
            <a:off x="853440" y="770242"/>
            <a:ext cx="524256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Black Box Testing:</a:t>
            </a:r>
            <a:endParaRPr lang="en-GB" sz="2000" b="1" dirty="0">
              <a:latin typeface="Arial" panose="020B0604020202020204" pitchFamily="34" charset="0"/>
              <a:cs typeface="Arial" panose="020B0604020202020204" pitchFamily="34" charset="0"/>
            </a:endParaRPr>
          </a:p>
        </p:txBody>
      </p:sp>
      <p:pic>
        <p:nvPicPr>
          <p:cNvPr id="9" name="Picture 8" descr="A black cube with white edges&#10;&#10;Description automatically generated">
            <a:extLst>
              <a:ext uri="{FF2B5EF4-FFF2-40B4-BE49-F238E27FC236}">
                <a16:creationId xmlns:a16="http://schemas.microsoft.com/office/drawing/2014/main" id="{43128941-04BC-8D9E-116D-51BBACD08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71" y="467096"/>
            <a:ext cx="3121152" cy="1981200"/>
          </a:xfrm>
          <a:prstGeom prst="rect">
            <a:avLst/>
          </a:prstGeom>
        </p:spPr>
      </p:pic>
      <p:pic>
        <p:nvPicPr>
          <p:cNvPr id="12" name="Picture 11">
            <a:extLst>
              <a:ext uri="{FF2B5EF4-FFF2-40B4-BE49-F238E27FC236}">
                <a16:creationId xmlns:a16="http://schemas.microsoft.com/office/drawing/2014/main" id="{9A6FD1A8-C89C-D242-2231-B53007EFEF50}"/>
              </a:ext>
            </a:extLst>
          </p:cNvPr>
          <p:cNvPicPr>
            <a:picLocks noChangeAspect="1"/>
          </p:cNvPicPr>
          <p:nvPr/>
        </p:nvPicPr>
        <p:blipFill>
          <a:blip r:embed="rId5"/>
          <a:stretch>
            <a:fillRect/>
          </a:stretch>
        </p:blipFill>
        <p:spPr>
          <a:xfrm>
            <a:off x="853440" y="1170352"/>
            <a:ext cx="7420936" cy="4344350"/>
          </a:xfrm>
          <a:prstGeom prst="rect">
            <a:avLst/>
          </a:prstGeom>
        </p:spPr>
      </p:pic>
    </p:spTree>
    <p:extLst>
      <p:ext uri="{BB962C8B-B14F-4D97-AF65-F5344CB8AC3E}">
        <p14:creationId xmlns:p14="http://schemas.microsoft.com/office/powerpoint/2010/main" val="133099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D39754-62F3-2D93-C802-B643FC0DF7FC}"/>
              </a:ext>
            </a:extLst>
          </p:cNvPr>
          <p:cNvSpPr txBox="1"/>
          <p:nvPr/>
        </p:nvSpPr>
        <p:spPr>
          <a:xfrm>
            <a:off x="853440" y="770242"/>
            <a:ext cx="524256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Black Box Testing:</a:t>
            </a:r>
            <a:endParaRPr lang="en-GB" sz="2000" b="1" dirty="0">
              <a:latin typeface="Arial" panose="020B0604020202020204" pitchFamily="34" charset="0"/>
              <a:cs typeface="Arial" panose="020B0604020202020204" pitchFamily="34" charset="0"/>
            </a:endParaRPr>
          </a:p>
        </p:txBody>
      </p:sp>
      <p:pic>
        <p:nvPicPr>
          <p:cNvPr id="9" name="Picture 8" descr="A black cube with white edges&#10;&#10;Description automatically generated">
            <a:extLst>
              <a:ext uri="{FF2B5EF4-FFF2-40B4-BE49-F238E27FC236}">
                <a16:creationId xmlns:a16="http://schemas.microsoft.com/office/drawing/2014/main" id="{68A5B324-0523-B96E-1609-DE2E5D0F0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4271" y="467096"/>
            <a:ext cx="3121152" cy="1981200"/>
          </a:xfrm>
          <a:prstGeom prst="rect">
            <a:avLst/>
          </a:prstGeom>
        </p:spPr>
      </p:pic>
      <p:pic>
        <p:nvPicPr>
          <p:cNvPr id="11" name="Picture 10">
            <a:extLst>
              <a:ext uri="{FF2B5EF4-FFF2-40B4-BE49-F238E27FC236}">
                <a16:creationId xmlns:a16="http://schemas.microsoft.com/office/drawing/2014/main" id="{29213BB8-402E-7658-09D6-AFCDED5738A2}"/>
              </a:ext>
            </a:extLst>
          </p:cNvPr>
          <p:cNvPicPr>
            <a:picLocks noChangeAspect="1"/>
          </p:cNvPicPr>
          <p:nvPr/>
        </p:nvPicPr>
        <p:blipFill>
          <a:blip r:embed="rId3"/>
          <a:stretch>
            <a:fillRect/>
          </a:stretch>
        </p:blipFill>
        <p:spPr>
          <a:xfrm>
            <a:off x="853440" y="1262434"/>
            <a:ext cx="7884673" cy="2720963"/>
          </a:xfrm>
          <a:prstGeom prst="rect">
            <a:avLst/>
          </a:prstGeom>
        </p:spPr>
      </p:pic>
      <p:sp>
        <p:nvSpPr>
          <p:cNvPr id="12" name="TextBox 11">
            <a:extLst>
              <a:ext uri="{FF2B5EF4-FFF2-40B4-BE49-F238E27FC236}">
                <a16:creationId xmlns:a16="http://schemas.microsoft.com/office/drawing/2014/main" id="{98F500D0-C9CB-BB0D-1D47-17906689767E}"/>
              </a:ext>
            </a:extLst>
          </p:cNvPr>
          <p:cNvSpPr txBox="1"/>
          <p:nvPr/>
        </p:nvSpPr>
        <p:spPr>
          <a:xfrm>
            <a:off x="938151" y="4075479"/>
            <a:ext cx="7799962" cy="1754326"/>
          </a:xfrm>
          <a:prstGeom prst="rect">
            <a:avLst/>
          </a:prstGeom>
          <a:solidFill>
            <a:schemeClr val="tx1">
              <a:lumMod val="95000"/>
              <a:lumOff val="5000"/>
            </a:schemeClr>
          </a:solidFill>
        </p:spPr>
        <p:txBody>
          <a:bodyPr wrap="square" rtlCol="0">
            <a:spAutoFit/>
          </a:bodyPr>
          <a:lstStyle/>
          <a:p>
            <a:r>
              <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 didn't take SBVA or RBVA because the game's objective doesn't involve value as directly as it does with the cards. So, I opted for the "Functionality Test" for black box testing. The primary determinant of winning or losing in this game is whether the program accurately calculates scores. However, some exceptional cases, such as ACES, are more prone to errors. For this reason, I chose this technique to identify any errors.</a:t>
            </a:r>
            <a:r>
              <a:rPr lang="en-US" dirty="0">
                <a:solidFill>
                  <a:schemeClr val="bg1"/>
                </a:solidFill>
              </a:rPr>
              <a:t> </a:t>
            </a:r>
            <a:endParaRPr lang="en-GB" dirty="0">
              <a:solidFill>
                <a:schemeClr val="bg1"/>
              </a:solidFill>
            </a:endParaRPr>
          </a:p>
        </p:txBody>
      </p:sp>
      <p:grpSp>
        <p:nvGrpSpPr>
          <p:cNvPr id="4" name="Group 3">
            <a:extLst>
              <a:ext uri="{FF2B5EF4-FFF2-40B4-BE49-F238E27FC236}">
                <a16:creationId xmlns:a16="http://schemas.microsoft.com/office/drawing/2014/main" id="{49990690-C280-3260-71DA-5605ECD207FB}"/>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2E06B26B-6CAA-5AAF-D583-A4232A522800}"/>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F285D634-5074-7D71-264B-297787A972A5}"/>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1001B41-F634-3D9F-C774-7D6DDF4C1390}"/>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54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32CB7B-20CB-772E-6324-03E988CD2F99}"/>
              </a:ext>
            </a:extLst>
          </p:cNvPr>
          <p:cNvGrpSpPr/>
          <p:nvPr/>
        </p:nvGrpSpPr>
        <p:grpSpPr>
          <a:xfrm>
            <a:off x="0" y="5043654"/>
            <a:ext cx="12192000" cy="2298383"/>
            <a:chOff x="0" y="4051617"/>
            <a:chExt cx="12192000" cy="2298383"/>
          </a:xfrm>
        </p:grpSpPr>
        <p:pic>
          <p:nvPicPr>
            <p:cNvPr id="8" name="Picture 7" descr="A group of playing cards&#10;&#10;Description automatically generated">
              <a:extLst>
                <a:ext uri="{FF2B5EF4-FFF2-40B4-BE49-F238E27FC236}">
                  <a16:creationId xmlns:a16="http://schemas.microsoft.com/office/drawing/2014/main" id="{C1157BAD-E17C-2123-3EA5-691AC801F3B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9" name="Straight Connector 8">
              <a:extLst>
                <a:ext uri="{FF2B5EF4-FFF2-40B4-BE49-F238E27FC236}">
                  <a16:creationId xmlns:a16="http://schemas.microsoft.com/office/drawing/2014/main" id="{1A39A717-6948-E2ED-86AD-C4B97E383E43}"/>
                </a:ext>
              </a:extLst>
            </p:cNvPr>
            <p:cNvCxnSpPr>
              <a:cxnSpLocks/>
              <a:endCxn id="8"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88432B-6C0B-60FB-2A50-8B394C05FC9E}"/>
                </a:ext>
              </a:extLst>
            </p:cNvPr>
            <p:cNvCxnSpPr>
              <a:cxnSpLocks/>
              <a:stCxn id="8"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9B466F21-7E82-47B1-A611-02AD04986A04}"/>
              </a:ext>
            </a:extLst>
          </p:cNvPr>
          <p:cNvSpPr txBox="1"/>
          <p:nvPr/>
        </p:nvSpPr>
        <p:spPr>
          <a:xfrm>
            <a:off x="853440" y="770242"/>
            <a:ext cx="3657600"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Introduction</a:t>
            </a:r>
          </a:p>
        </p:txBody>
      </p:sp>
      <p:sp>
        <p:nvSpPr>
          <p:cNvPr id="12" name="TextBox 11">
            <a:extLst>
              <a:ext uri="{FF2B5EF4-FFF2-40B4-BE49-F238E27FC236}">
                <a16:creationId xmlns:a16="http://schemas.microsoft.com/office/drawing/2014/main" id="{9FF7041B-92FA-D219-948C-DB6F5E150DB4}"/>
              </a:ext>
            </a:extLst>
          </p:cNvPr>
          <p:cNvSpPr txBox="1"/>
          <p:nvPr/>
        </p:nvSpPr>
        <p:spPr>
          <a:xfrm>
            <a:off x="853440" y="1606045"/>
            <a:ext cx="6142583" cy="4462760"/>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It is a Python-based assignment to create a single-player text-based game. </a:t>
            </a:r>
          </a:p>
          <a:p>
            <a:r>
              <a:rPr lang="en-US" sz="1200" dirty="0">
                <a:latin typeface="Arial" panose="020B0604020202020204" pitchFamily="34" charset="0"/>
                <a:cs typeface="Arial" panose="020B0604020202020204" pitchFamily="34" charset="0"/>
              </a:rPr>
              <a:t>I opted to develop a card game named </a:t>
            </a:r>
            <a:r>
              <a:rPr lang="en-US" sz="1400" b="1" dirty="0">
                <a:solidFill>
                  <a:srgbClr val="FF0000"/>
                </a:solidFill>
                <a:latin typeface="Arial" panose="020B0604020202020204" pitchFamily="34" charset="0"/>
                <a:cs typeface="Arial" panose="020B0604020202020204" pitchFamily="34" charset="0"/>
              </a:rPr>
              <a:t>"BLACKJACK.”</a:t>
            </a:r>
          </a:p>
          <a:p>
            <a:endParaRPr lang="en-US" b="1" dirty="0">
              <a:solidFill>
                <a:srgbClr val="FF0000"/>
              </a:solidFill>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In these slides, I will present a comprehensive guide to object-oriented software development for the game of Blackjack.</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Content:</a:t>
            </a:r>
          </a:p>
          <a:p>
            <a:r>
              <a:rPr lang="en-US" sz="1200" dirty="0">
                <a:latin typeface="Arial" panose="020B0604020202020204" pitchFamily="34" charset="0"/>
                <a:cs typeface="Arial" panose="020B0604020202020204" pitchFamily="34" charset="0"/>
              </a:rPr>
              <a:t>1. Introduction</a:t>
            </a:r>
          </a:p>
          <a:p>
            <a:r>
              <a:rPr lang="en-US" sz="1200" dirty="0">
                <a:latin typeface="Arial" panose="020B0604020202020204" pitchFamily="34" charset="0"/>
                <a:cs typeface="Arial" panose="020B0604020202020204" pitchFamily="34" charset="0"/>
              </a:rPr>
              <a:t>2. What is the BlackJack ?</a:t>
            </a:r>
          </a:p>
          <a:p>
            <a:r>
              <a:rPr lang="en-US" sz="1200" dirty="0">
                <a:latin typeface="Arial" panose="020B0604020202020204" pitchFamily="34" charset="0"/>
                <a:cs typeface="Arial" panose="020B0604020202020204" pitchFamily="34" charset="0"/>
              </a:rPr>
              <a:t>3. How the Game Played?</a:t>
            </a:r>
          </a:p>
          <a:p>
            <a:r>
              <a:rPr lang="en-US" sz="1200" dirty="0">
                <a:latin typeface="Arial" panose="020B0604020202020204" pitchFamily="34" charset="0"/>
                <a:cs typeface="Arial" panose="020B0604020202020204" pitchFamily="34" charset="0"/>
              </a:rPr>
              <a:t>4. The BlackJack Game Code.</a:t>
            </a:r>
          </a:p>
          <a:p>
            <a:r>
              <a:rPr lang="en-US" sz="1200" dirty="0">
                <a:latin typeface="Arial" panose="020B0604020202020204" pitchFamily="34" charset="0"/>
                <a:cs typeface="Arial" panose="020B0604020202020204" pitchFamily="34" charset="0"/>
              </a:rPr>
              <a:t>5. Classes and object-oriented design.</a:t>
            </a:r>
          </a:p>
          <a:p>
            <a:r>
              <a:rPr lang="en-US" sz="1200" dirty="0">
                <a:latin typeface="Arial" panose="020B0604020202020204" pitchFamily="34" charset="0"/>
                <a:cs typeface="Arial" panose="020B0604020202020204" pitchFamily="34" charset="0"/>
              </a:rPr>
              <a:t>6. UML design with three class along with explanation of code.</a:t>
            </a:r>
          </a:p>
          <a:p>
            <a:r>
              <a:rPr lang="en-US" sz="1200" dirty="0">
                <a:latin typeface="Arial" panose="020B0604020202020204" pitchFamily="34" charset="0"/>
                <a:cs typeface="Arial" panose="020B0604020202020204" pitchFamily="34" charset="0"/>
              </a:rPr>
              <a:t>7. Flowchart of UML</a:t>
            </a:r>
          </a:p>
          <a:p>
            <a:r>
              <a:rPr lang="en-US" sz="1200" dirty="0">
                <a:latin typeface="Arial" panose="020B0604020202020204" pitchFamily="34" charset="0"/>
                <a:cs typeface="Arial" panose="020B0604020202020204" pitchFamily="34" charset="0"/>
              </a:rPr>
              <a:t>8. Black Box Testing</a:t>
            </a:r>
          </a:p>
          <a:p>
            <a:r>
              <a:rPr lang="en-US" sz="1200" dirty="0">
                <a:latin typeface="Arial" panose="020B0604020202020204" pitchFamily="34" charset="0"/>
                <a:cs typeface="Arial" panose="020B0604020202020204" pitchFamily="34" charset="0"/>
              </a:rPr>
              <a:t>9.How can I tweak the game.</a:t>
            </a:r>
          </a:p>
          <a:p>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9013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D1F2C7-2581-0281-7AF9-5B51B096DD27}"/>
              </a:ext>
            </a:extLst>
          </p:cNvPr>
          <p:cNvSpPr txBox="1"/>
          <p:nvPr/>
        </p:nvSpPr>
        <p:spPr>
          <a:xfrm>
            <a:off x="853439" y="770242"/>
            <a:ext cx="7934301" cy="4154984"/>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How I can tweak the GAME:</a:t>
            </a: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There are a few rules that can be changed in this game.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Firstly, the total number of cards needed to win can be altered. Currently, the total number of cards needed to win is 21, but I can make it 20 or 22 if needed.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Secondly, there is a rule for the dealer that they must draw cards automatically if their total card value is 17.</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However, I can change this number to make the game more difficult.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Thirdly, this game can be played with either 3 or 4 players.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Finally, I can store data and enable betting in the game.</a:t>
            </a:r>
            <a:r>
              <a:rPr lang="en-GB" sz="1200" dirty="0">
                <a:latin typeface="Arial" panose="020B0604020202020204" pitchFamily="34" charset="0"/>
                <a:cs typeface="Arial" panose="020B0604020202020204" pitchFamily="34" charset="0"/>
              </a:rPr>
              <a:t>.</a:t>
            </a:r>
          </a:p>
          <a:p>
            <a:endParaRPr lang="en-US" sz="2000" b="1"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CF32AAE5-2E32-C7F2-DD9A-3CC92B64478B}"/>
              </a:ext>
            </a:extLst>
          </p:cNvPr>
          <p:cNvGrpSpPr/>
          <p:nvPr/>
        </p:nvGrpSpPr>
        <p:grpSpPr>
          <a:xfrm>
            <a:off x="31049" y="5043654"/>
            <a:ext cx="12192000" cy="2298383"/>
            <a:chOff x="0" y="4051617"/>
            <a:chExt cx="12192000" cy="2298383"/>
          </a:xfrm>
        </p:grpSpPr>
        <p:pic>
          <p:nvPicPr>
            <p:cNvPr id="6" name="Picture 5" descr="A group of playing cards&#10;&#10;Description automatically generated">
              <a:extLst>
                <a:ext uri="{FF2B5EF4-FFF2-40B4-BE49-F238E27FC236}">
                  <a16:creationId xmlns:a16="http://schemas.microsoft.com/office/drawing/2014/main" id="{B8547AE7-0D15-F5EF-B91A-BC58F157035C}"/>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7" name="Straight Connector 6">
              <a:extLst>
                <a:ext uri="{FF2B5EF4-FFF2-40B4-BE49-F238E27FC236}">
                  <a16:creationId xmlns:a16="http://schemas.microsoft.com/office/drawing/2014/main" id="{4BC76BC0-2464-3F5C-5C5D-16A4BA6F3F7B}"/>
                </a:ext>
              </a:extLst>
            </p:cNvPr>
            <p:cNvCxnSpPr>
              <a:cxnSpLocks/>
              <a:endCxn id="6"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9ED89C-EEF8-D29C-8018-18B01C2A4456}"/>
                </a:ext>
              </a:extLst>
            </p:cNvPr>
            <p:cNvCxnSpPr>
              <a:cxnSpLocks/>
              <a:stCxn id="6"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pic>
        <p:nvPicPr>
          <p:cNvPr id="10" name="Picture 9" descr="A white and blue logo&#10;&#10;Description automatically generated">
            <a:extLst>
              <a:ext uri="{FF2B5EF4-FFF2-40B4-BE49-F238E27FC236}">
                <a16:creationId xmlns:a16="http://schemas.microsoft.com/office/drawing/2014/main" id="{7A91B651-4015-85B1-4E1C-7BA774853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0861879" y="2680913"/>
            <a:ext cx="1615045" cy="599585"/>
          </a:xfrm>
          <a:prstGeom prst="rect">
            <a:avLst/>
          </a:prstGeom>
        </p:spPr>
      </p:pic>
    </p:spTree>
    <p:extLst>
      <p:ext uri="{BB962C8B-B14F-4D97-AF65-F5344CB8AC3E}">
        <p14:creationId xmlns:p14="http://schemas.microsoft.com/office/powerpoint/2010/main" val="1936542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poker table with cards and chips&#10;&#10;Description automatically generated">
            <a:extLst>
              <a:ext uri="{FF2B5EF4-FFF2-40B4-BE49-F238E27FC236}">
                <a16:creationId xmlns:a16="http://schemas.microsoft.com/office/drawing/2014/main" id="{559BF3EF-C7FE-211B-CC3C-18B5BBE8A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39" y="498763"/>
            <a:ext cx="6353299" cy="4234355"/>
          </a:xfrm>
          <a:prstGeom prst="rect">
            <a:avLst/>
          </a:prstGeom>
        </p:spPr>
      </p:pic>
      <p:sp>
        <p:nvSpPr>
          <p:cNvPr id="6" name="TextBox 5">
            <a:extLst>
              <a:ext uri="{FF2B5EF4-FFF2-40B4-BE49-F238E27FC236}">
                <a16:creationId xmlns:a16="http://schemas.microsoft.com/office/drawing/2014/main" id="{6A5E3371-8216-A98E-041E-CACF68CB7AA6}"/>
              </a:ext>
            </a:extLst>
          </p:cNvPr>
          <p:cNvSpPr txBox="1"/>
          <p:nvPr/>
        </p:nvSpPr>
        <p:spPr>
          <a:xfrm>
            <a:off x="4001984" y="5070763"/>
            <a:ext cx="6970815" cy="1077218"/>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HOPE YOU ENJOY MY GAME ………..</a:t>
            </a:r>
          </a:p>
          <a:p>
            <a:r>
              <a:rPr lang="en-US" sz="2400" dirty="0">
                <a:solidFill>
                  <a:schemeClr val="bg1"/>
                </a:solidFill>
                <a:latin typeface="Arial" panose="020B0604020202020204" pitchFamily="34" charset="0"/>
                <a:cs typeface="Arial" panose="020B0604020202020204" pitchFamily="34" charset="0"/>
              </a:rPr>
              <a:t>                                                    </a:t>
            </a:r>
            <a:r>
              <a:rPr lang="en-US" sz="4000" dirty="0">
                <a:solidFill>
                  <a:srgbClr val="FF0000"/>
                </a:solidFill>
                <a:latin typeface="Arial" panose="020B0604020202020204" pitchFamily="34" charset="0"/>
                <a:cs typeface="Arial" panose="020B0604020202020204" pitchFamily="34" charset="0"/>
              </a:rPr>
              <a:t>Thank You</a:t>
            </a:r>
            <a:endParaRPr lang="en-GB" sz="40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704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654D7C2-4683-D1F4-2078-412C7363C498}"/>
              </a:ext>
            </a:extLst>
          </p:cNvPr>
          <p:cNvPicPr>
            <a:picLocks noChangeAspect="1"/>
          </p:cNvPicPr>
          <p:nvPr/>
        </p:nvPicPr>
        <p:blipFill rotWithShape="1">
          <a:blip r:embed="rId2"/>
          <a:srcRect l="1980" t="2046" r="1053"/>
          <a:stretch/>
        </p:blipFill>
        <p:spPr>
          <a:xfrm>
            <a:off x="4596764" y="779407"/>
            <a:ext cx="6741794" cy="4441634"/>
          </a:xfrm>
          <a:prstGeom prst="rect">
            <a:avLst/>
          </a:prstGeom>
          <a:gradFill>
            <a:gsLst>
              <a:gs pos="44000">
                <a:schemeClr val="accent1">
                  <a:lumMod val="5000"/>
                  <a:lumOff val="95000"/>
                </a:schemeClr>
              </a:gs>
              <a:gs pos="74000">
                <a:schemeClr val="accent1">
                  <a:lumMod val="45000"/>
                  <a:lumOff val="55000"/>
                </a:schemeClr>
              </a:gs>
              <a:gs pos="70000">
                <a:schemeClr val="accent1">
                  <a:lumMod val="45000"/>
                  <a:lumOff val="55000"/>
                </a:schemeClr>
              </a:gs>
              <a:gs pos="100000">
                <a:schemeClr val="accent1">
                  <a:lumMod val="30000"/>
                  <a:lumOff val="70000"/>
                </a:schemeClr>
              </a:gs>
            </a:gsLst>
            <a:lin ang="5400000" scaled="1"/>
          </a:gradFill>
          <a:effectLst>
            <a:softEdge rad="127000"/>
          </a:effectLst>
        </p:spPr>
      </p:pic>
      <p:grpSp>
        <p:nvGrpSpPr>
          <p:cNvPr id="4" name="Group 3">
            <a:extLst>
              <a:ext uri="{FF2B5EF4-FFF2-40B4-BE49-F238E27FC236}">
                <a16:creationId xmlns:a16="http://schemas.microsoft.com/office/drawing/2014/main" id="{C694E693-FA0E-5750-BD01-1E2969AFF0B8}"/>
              </a:ext>
            </a:extLst>
          </p:cNvPr>
          <p:cNvGrpSpPr/>
          <p:nvPr/>
        </p:nvGrpSpPr>
        <p:grpSpPr>
          <a:xfrm>
            <a:off x="0"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B1B488E8-B46F-322E-FAAC-653E7270B0B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25EB295B-99D5-CDBF-2BB6-256DD6BED99E}"/>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A6BA24A-0DD5-5A75-5626-04BF36DE5E0C}"/>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F5F22CCF-BC0F-E809-80EC-6FDC385B8339}"/>
              </a:ext>
            </a:extLst>
          </p:cNvPr>
          <p:cNvSpPr txBox="1"/>
          <p:nvPr/>
        </p:nvSpPr>
        <p:spPr>
          <a:xfrm>
            <a:off x="853440" y="770242"/>
            <a:ext cx="4503564"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What is the BlackJack Game?</a:t>
            </a:r>
          </a:p>
        </p:txBody>
      </p:sp>
      <p:sp>
        <p:nvSpPr>
          <p:cNvPr id="10" name="TextBox 9">
            <a:extLst>
              <a:ext uri="{FF2B5EF4-FFF2-40B4-BE49-F238E27FC236}">
                <a16:creationId xmlns:a16="http://schemas.microsoft.com/office/drawing/2014/main" id="{90FE0617-BC5C-3F4A-08AB-9E1D81D95BA1}"/>
              </a:ext>
            </a:extLst>
          </p:cNvPr>
          <p:cNvSpPr txBox="1"/>
          <p:nvPr/>
        </p:nvSpPr>
        <p:spPr>
          <a:xfrm>
            <a:off x="853440" y="1859280"/>
            <a:ext cx="3743324" cy="830997"/>
          </a:xfrm>
          <a:prstGeom prst="rect">
            <a:avLst/>
          </a:prstGeom>
          <a:noFill/>
        </p:spPr>
        <p:txBody>
          <a:bodyPr wrap="square" rtlCol="0">
            <a:spAutoFit/>
          </a:bodyPr>
          <a:lstStyle/>
          <a:p>
            <a:r>
              <a:rPr lang="en-US" sz="1200" dirty="0">
                <a:solidFill>
                  <a:schemeClr val="bg1"/>
                </a:solidFill>
              </a:rPr>
              <a:t>It is a card game where the objective is to reach a specific total of 21.</a:t>
            </a:r>
          </a:p>
          <a:p>
            <a:endParaRPr lang="en-US" sz="1200" dirty="0">
              <a:solidFill>
                <a:schemeClr val="bg1"/>
              </a:solidFill>
            </a:endParaRPr>
          </a:p>
          <a:p>
            <a:r>
              <a:rPr lang="en-US" sz="1200" dirty="0">
                <a:solidFill>
                  <a:schemeClr val="bg1"/>
                </a:solidFill>
              </a:rPr>
              <a:t>In some places, it is called 21 Card Game.</a:t>
            </a:r>
          </a:p>
        </p:txBody>
      </p:sp>
      <p:sp>
        <p:nvSpPr>
          <p:cNvPr id="13" name="TextBox 12">
            <a:extLst>
              <a:ext uri="{FF2B5EF4-FFF2-40B4-BE49-F238E27FC236}">
                <a16:creationId xmlns:a16="http://schemas.microsoft.com/office/drawing/2014/main" id="{71D513F1-434C-59CD-992B-ED29F500833D}"/>
              </a:ext>
            </a:extLst>
          </p:cNvPr>
          <p:cNvSpPr txBox="1"/>
          <p:nvPr/>
        </p:nvSpPr>
        <p:spPr>
          <a:xfrm>
            <a:off x="853440" y="4581989"/>
            <a:ext cx="3743324" cy="461665"/>
          </a:xfrm>
          <a:prstGeom prst="rect">
            <a:avLst/>
          </a:prstGeom>
          <a:noFill/>
        </p:spPr>
        <p:txBody>
          <a:bodyPr wrap="square" rtlCol="0">
            <a:spAutoFit/>
          </a:bodyPr>
          <a:lstStyle/>
          <a:p>
            <a:r>
              <a:rPr lang="en-US" sz="1200" dirty="0">
                <a:solidFill>
                  <a:schemeClr val="bg1"/>
                </a:solidFill>
              </a:rPr>
              <a:t>Its played dealer vs player. It can be played in 2/3/4 or more formations.</a:t>
            </a:r>
            <a:endParaRPr lang="en-GB" sz="1200" dirty="0">
              <a:solidFill>
                <a:schemeClr val="bg1"/>
              </a:solidFill>
            </a:endParaRPr>
          </a:p>
        </p:txBody>
      </p:sp>
      <p:sp>
        <p:nvSpPr>
          <p:cNvPr id="14" name="TextBox 13">
            <a:extLst>
              <a:ext uri="{FF2B5EF4-FFF2-40B4-BE49-F238E27FC236}">
                <a16:creationId xmlns:a16="http://schemas.microsoft.com/office/drawing/2014/main" id="{24C01D40-35B5-B740-4C4E-BB605DA6F113}"/>
              </a:ext>
            </a:extLst>
          </p:cNvPr>
          <p:cNvSpPr txBox="1"/>
          <p:nvPr/>
        </p:nvSpPr>
        <p:spPr>
          <a:xfrm>
            <a:off x="853440" y="3962763"/>
            <a:ext cx="3743324" cy="646331"/>
          </a:xfrm>
          <a:prstGeom prst="rect">
            <a:avLst/>
          </a:prstGeom>
          <a:noFill/>
        </p:spPr>
        <p:txBody>
          <a:bodyPr wrap="square" rtlCol="0">
            <a:spAutoFit/>
          </a:bodyPr>
          <a:lstStyle/>
          <a:p>
            <a:r>
              <a:rPr lang="en-US" sz="1200" dirty="0">
                <a:solidFill>
                  <a:schemeClr val="bg1"/>
                </a:solidFill>
              </a:rPr>
              <a:t>Playing the game is thrilling, with simple rules and opportunities for high strategy. It's a mindful game.</a:t>
            </a:r>
          </a:p>
        </p:txBody>
      </p:sp>
    </p:spTree>
    <p:extLst>
      <p:ext uri="{BB962C8B-B14F-4D97-AF65-F5344CB8AC3E}">
        <p14:creationId xmlns:p14="http://schemas.microsoft.com/office/powerpoint/2010/main" val="2435570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5050311-D853-3DA1-700E-1358B4165F48}"/>
              </a:ext>
            </a:extLst>
          </p:cNvPr>
          <p:cNvGrpSpPr/>
          <p:nvPr/>
        </p:nvGrpSpPr>
        <p:grpSpPr>
          <a:xfrm>
            <a:off x="0"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21B1E75D-DA1E-300C-AF17-A0379B85221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E53D1F4E-5D79-2E41-4DA1-7111F42C8D2F}"/>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61E893-D963-593B-CAD8-A382011707EA}"/>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8E1C82E-8930-ED24-47C8-DC881C18C578}"/>
              </a:ext>
            </a:extLst>
          </p:cNvPr>
          <p:cNvSpPr txBox="1"/>
          <p:nvPr/>
        </p:nvSpPr>
        <p:spPr>
          <a:xfrm>
            <a:off x="853440" y="770242"/>
            <a:ext cx="4503564"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How the game played?</a:t>
            </a:r>
          </a:p>
        </p:txBody>
      </p:sp>
      <p:pic>
        <p:nvPicPr>
          <p:cNvPr id="10" name="Picture 9" descr="A hand throwing cards in the air&#10;&#10;Description automatically generated">
            <a:extLst>
              <a:ext uri="{FF2B5EF4-FFF2-40B4-BE49-F238E27FC236}">
                <a16:creationId xmlns:a16="http://schemas.microsoft.com/office/drawing/2014/main" id="{2632D070-9EDF-B6B6-0283-B16A4A868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505" y="843094"/>
            <a:ext cx="3167517" cy="1864310"/>
          </a:xfrm>
          <a:prstGeom prst="rect">
            <a:avLst/>
          </a:prstGeom>
        </p:spPr>
      </p:pic>
      <p:sp>
        <p:nvSpPr>
          <p:cNvPr id="11" name="TextBox 10">
            <a:extLst>
              <a:ext uri="{FF2B5EF4-FFF2-40B4-BE49-F238E27FC236}">
                <a16:creationId xmlns:a16="http://schemas.microsoft.com/office/drawing/2014/main" id="{305E5E37-0FD1-DF47-F5CA-4B28812D22FF}"/>
              </a:ext>
            </a:extLst>
          </p:cNvPr>
          <p:cNvSpPr txBox="1"/>
          <p:nvPr/>
        </p:nvSpPr>
        <p:spPr>
          <a:xfrm>
            <a:off x="894137" y="1799177"/>
            <a:ext cx="3931920" cy="461665"/>
          </a:xfrm>
          <a:prstGeom prst="rect">
            <a:avLst/>
          </a:prstGeom>
          <a:noFill/>
        </p:spPr>
        <p:txBody>
          <a:bodyPr wrap="square" rtlCol="0">
            <a:spAutoFit/>
          </a:bodyPr>
          <a:lstStyle/>
          <a:p>
            <a:r>
              <a:rPr lang="en-US" sz="1200" dirty="0">
                <a:solidFill>
                  <a:schemeClr val="bg1"/>
                </a:solidFill>
              </a:rPr>
              <a:t>At the start of the game, the dealer will shuffle a deck of 52 cards until players are satisfied.</a:t>
            </a:r>
            <a:endParaRPr lang="en-GB" sz="1200" dirty="0">
              <a:solidFill>
                <a:schemeClr val="bg1"/>
              </a:solidFill>
            </a:endParaRPr>
          </a:p>
        </p:txBody>
      </p:sp>
      <p:sp>
        <p:nvSpPr>
          <p:cNvPr id="12" name="TextBox 11">
            <a:extLst>
              <a:ext uri="{FF2B5EF4-FFF2-40B4-BE49-F238E27FC236}">
                <a16:creationId xmlns:a16="http://schemas.microsoft.com/office/drawing/2014/main" id="{0D4AB4EA-14AD-1FE6-9F7B-BBCC24715C76}"/>
              </a:ext>
            </a:extLst>
          </p:cNvPr>
          <p:cNvSpPr txBox="1"/>
          <p:nvPr/>
        </p:nvSpPr>
        <p:spPr>
          <a:xfrm>
            <a:off x="894137" y="3538606"/>
            <a:ext cx="3931920" cy="646331"/>
          </a:xfrm>
          <a:prstGeom prst="rect">
            <a:avLst/>
          </a:prstGeom>
          <a:noFill/>
        </p:spPr>
        <p:txBody>
          <a:bodyPr wrap="square" rtlCol="0">
            <a:spAutoFit/>
          </a:bodyPr>
          <a:lstStyle/>
          <a:p>
            <a:r>
              <a:rPr lang="en-US" sz="1200" dirty="0">
                <a:solidFill>
                  <a:schemeClr val="bg1"/>
                </a:solidFill>
              </a:rPr>
              <a:t>The dealer will give two cards to the player and himself. The player’s card will be face up, while the dealer’s cards will be one face up and one face down. </a:t>
            </a:r>
            <a:endParaRPr lang="en-GB" sz="1200" dirty="0">
              <a:solidFill>
                <a:schemeClr val="bg1"/>
              </a:solidFill>
            </a:endParaRPr>
          </a:p>
        </p:txBody>
      </p:sp>
      <p:pic>
        <p:nvPicPr>
          <p:cNvPr id="14" name="Picture 13" descr="A pair of cards on a table&#10;&#10;Description automatically generated">
            <a:extLst>
              <a:ext uri="{FF2B5EF4-FFF2-40B4-BE49-F238E27FC236}">
                <a16:creationId xmlns:a16="http://schemas.microsoft.com/office/drawing/2014/main" id="{14463F3E-7472-94AA-8935-8886C9DE2BE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1333">
                        <a14:foregroundMark x1="91333" y1="44688" x2="91333" y2="44688"/>
                      </a14:backgroundRemoval>
                    </a14:imgEffect>
                  </a14:imgLayer>
                </a14:imgProps>
              </a:ext>
              <a:ext uri="{28A0092B-C50C-407E-A947-70E740481C1C}">
                <a14:useLocalDpi xmlns:a14="http://schemas.microsoft.com/office/drawing/2010/main" val="0"/>
              </a:ext>
            </a:extLst>
          </a:blip>
          <a:srcRect t="27120" b="13156"/>
          <a:stretch/>
        </p:blipFill>
        <p:spPr>
          <a:xfrm>
            <a:off x="5795654" y="3007238"/>
            <a:ext cx="1639437" cy="1740675"/>
          </a:xfrm>
          <a:prstGeom prst="rect">
            <a:avLst/>
          </a:prstGeom>
        </p:spPr>
      </p:pic>
      <p:pic>
        <p:nvPicPr>
          <p:cNvPr id="16" name="Picture 15" descr="A full shot of a deck of cards&#10;&#10;Description automatically generated">
            <a:extLst>
              <a:ext uri="{FF2B5EF4-FFF2-40B4-BE49-F238E27FC236}">
                <a16:creationId xmlns:a16="http://schemas.microsoft.com/office/drawing/2014/main" id="{D2F76278-B3AE-AD25-2376-0E28D1089D8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1063" l="8000" r="92889">
                        <a14:foregroundMark x1="8000" y1="49000" x2="8000" y2="49000"/>
                        <a14:foregroundMark x1="92889" y1="46125" x2="92889" y2="46125"/>
                        <a14:foregroundMark x1="62778" y1="91063" x2="62778" y2="91063"/>
                        <a14:foregroundMark x1="25667" y1="63063" x2="22333" y2="50563"/>
                      </a14:backgroundRemoval>
                    </a14:imgEffect>
                  </a14:imgLayer>
                </a14:imgProps>
              </a:ext>
              <a:ext uri="{28A0092B-C50C-407E-A947-70E740481C1C}">
                <a14:useLocalDpi xmlns:a14="http://schemas.microsoft.com/office/drawing/2010/main" val="0"/>
              </a:ext>
            </a:extLst>
          </a:blip>
          <a:srcRect t="31694"/>
          <a:stretch/>
        </p:blipFill>
        <p:spPr>
          <a:xfrm>
            <a:off x="8964147" y="3177851"/>
            <a:ext cx="1402871" cy="1703556"/>
          </a:xfrm>
          <a:prstGeom prst="rect">
            <a:avLst/>
          </a:prstGeom>
        </p:spPr>
      </p:pic>
      <p:sp>
        <p:nvSpPr>
          <p:cNvPr id="17" name="TextBox 16">
            <a:extLst>
              <a:ext uri="{FF2B5EF4-FFF2-40B4-BE49-F238E27FC236}">
                <a16:creationId xmlns:a16="http://schemas.microsoft.com/office/drawing/2014/main" id="{CB90DF26-8993-E8F2-300A-06C9B4730652}"/>
              </a:ext>
            </a:extLst>
          </p:cNvPr>
          <p:cNvSpPr txBox="1"/>
          <p:nvPr/>
        </p:nvSpPr>
        <p:spPr>
          <a:xfrm>
            <a:off x="5940304" y="4740957"/>
            <a:ext cx="3931920" cy="276999"/>
          </a:xfrm>
          <a:prstGeom prst="rect">
            <a:avLst/>
          </a:prstGeom>
          <a:noFill/>
        </p:spPr>
        <p:txBody>
          <a:bodyPr wrap="square" rtlCol="0">
            <a:spAutoFit/>
          </a:bodyPr>
          <a:lstStyle/>
          <a:p>
            <a:r>
              <a:rPr lang="en-US" sz="1200" dirty="0">
                <a:solidFill>
                  <a:schemeClr val="bg1"/>
                </a:solidFill>
              </a:rPr>
              <a:t>Players Hand</a:t>
            </a:r>
            <a:endParaRPr lang="en-GB" sz="1200" dirty="0">
              <a:solidFill>
                <a:schemeClr val="bg1"/>
              </a:solidFill>
            </a:endParaRPr>
          </a:p>
        </p:txBody>
      </p:sp>
      <p:sp>
        <p:nvSpPr>
          <p:cNvPr id="18" name="TextBox 17">
            <a:extLst>
              <a:ext uri="{FF2B5EF4-FFF2-40B4-BE49-F238E27FC236}">
                <a16:creationId xmlns:a16="http://schemas.microsoft.com/office/drawing/2014/main" id="{328904DB-D5B5-C3AE-EFFC-FB4639EAE579}"/>
              </a:ext>
            </a:extLst>
          </p:cNvPr>
          <p:cNvSpPr txBox="1"/>
          <p:nvPr/>
        </p:nvSpPr>
        <p:spPr>
          <a:xfrm>
            <a:off x="8872231" y="4689490"/>
            <a:ext cx="3931920" cy="276999"/>
          </a:xfrm>
          <a:prstGeom prst="rect">
            <a:avLst/>
          </a:prstGeom>
          <a:noFill/>
        </p:spPr>
        <p:txBody>
          <a:bodyPr wrap="square" rtlCol="0">
            <a:spAutoFit/>
          </a:bodyPr>
          <a:lstStyle/>
          <a:p>
            <a:r>
              <a:rPr lang="en-US" sz="1200" dirty="0">
                <a:solidFill>
                  <a:schemeClr val="bg1"/>
                </a:solidFill>
              </a:rPr>
              <a:t>Dealers Hand</a:t>
            </a:r>
            <a:endParaRPr lang="en-GB" sz="1200" dirty="0">
              <a:solidFill>
                <a:schemeClr val="bg1"/>
              </a:solidFill>
            </a:endParaRPr>
          </a:p>
        </p:txBody>
      </p:sp>
    </p:spTree>
    <p:extLst>
      <p:ext uri="{BB962C8B-B14F-4D97-AF65-F5344CB8AC3E}">
        <p14:creationId xmlns:p14="http://schemas.microsoft.com/office/powerpoint/2010/main" val="327290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853ABC1-BE47-0D98-DA8A-08D76AD95415}"/>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94E452FE-8CFB-3A04-2BB7-CC6E4C1557F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463B9270-781D-06BA-ABDA-F16E0BF5EF78}"/>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309E34-8C8E-BCD2-D099-01BBB3B630FD}"/>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EC94A777-8F20-E866-30F0-3A5352CF6BF3}"/>
              </a:ext>
            </a:extLst>
          </p:cNvPr>
          <p:cNvSpPr txBox="1"/>
          <p:nvPr/>
        </p:nvSpPr>
        <p:spPr>
          <a:xfrm>
            <a:off x="853440" y="770242"/>
            <a:ext cx="4503564"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How the game played?</a:t>
            </a:r>
          </a:p>
        </p:txBody>
      </p:sp>
      <p:sp>
        <p:nvSpPr>
          <p:cNvPr id="19" name="TextBox 18">
            <a:extLst>
              <a:ext uri="{FF2B5EF4-FFF2-40B4-BE49-F238E27FC236}">
                <a16:creationId xmlns:a16="http://schemas.microsoft.com/office/drawing/2014/main" id="{827A0D99-A160-F554-1620-4AA5E67C3C03}"/>
              </a:ext>
            </a:extLst>
          </p:cNvPr>
          <p:cNvSpPr txBox="1"/>
          <p:nvPr/>
        </p:nvSpPr>
        <p:spPr>
          <a:xfrm>
            <a:off x="990798" y="2038907"/>
            <a:ext cx="3931920" cy="461665"/>
          </a:xfrm>
          <a:prstGeom prst="rect">
            <a:avLst/>
          </a:prstGeom>
          <a:noFill/>
        </p:spPr>
        <p:txBody>
          <a:bodyPr wrap="square" rtlCol="0">
            <a:spAutoFit/>
          </a:bodyPr>
          <a:lstStyle/>
          <a:p>
            <a:r>
              <a:rPr lang="en-US" sz="1200" dirty="0">
                <a:solidFill>
                  <a:schemeClr val="bg1"/>
                </a:solidFill>
              </a:rPr>
              <a:t>In a real scenario, a bet would be placed, but my game does not use bets.</a:t>
            </a:r>
            <a:endParaRPr lang="en-GB" sz="1200" dirty="0">
              <a:solidFill>
                <a:schemeClr val="bg1"/>
              </a:solidFill>
            </a:endParaRPr>
          </a:p>
        </p:txBody>
      </p:sp>
      <p:pic>
        <p:nvPicPr>
          <p:cNvPr id="21" name="Picture 20" descr="A stack of poker chips&#10;&#10;Description automatically generated">
            <a:extLst>
              <a:ext uri="{FF2B5EF4-FFF2-40B4-BE49-F238E27FC236}">
                <a16:creationId xmlns:a16="http://schemas.microsoft.com/office/drawing/2014/main" id="{4394CB31-6259-FCA2-76CF-7B041DD86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0926" y="196828"/>
            <a:ext cx="5750276" cy="3235036"/>
          </a:xfrm>
          <a:prstGeom prst="rect">
            <a:avLst/>
          </a:prstGeom>
        </p:spPr>
      </p:pic>
      <p:sp>
        <p:nvSpPr>
          <p:cNvPr id="22" name="TextBox 21">
            <a:extLst>
              <a:ext uri="{FF2B5EF4-FFF2-40B4-BE49-F238E27FC236}">
                <a16:creationId xmlns:a16="http://schemas.microsoft.com/office/drawing/2014/main" id="{399C24CA-A03E-6518-D21D-288BFFCEC304}"/>
              </a:ext>
            </a:extLst>
          </p:cNvPr>
          <p:cNvSpPr txBox="1"/>
          <p:nvPr/>
        </p:nvSpPr>
        <p:spPr>
          <a:xfrm>
            <a:off x="883920" y="3418930"/>
            <a:ext cx="3931920" cy="830997"/>
          </a:xfrm>
          <a:prstGeom prst="rect">
            <a:avLst/>
          </a:prstGeom>
          <a:noFill/>
        </p:spPr>
        <p:txBody>
          <a:bodyPr wrap="square" rtlCol="0">
            <a:spAutoFit/>
          </a:bodyPr>
          <a:lstStyle/>
          <a:p>
            <a:r>
              <a:rPr lang="en-US" sz="1200" dirty="0">
                <a:solidFill>
                  <a:schemeClr val="bg1"/>
                </a:solidFill>
              </a:rPr>
              <a:t>Based on the players imagination and strategies player will choose ‘ Hit’ or ‘Stand’. </a:t>
            </a:r>
          </a:p>
          <a:p>
            <a:r>
              <a:rPr lang="en-US" sz="1200" dirty="0">
                <a:solidFill>
                  <a:schemeClr val="bg1"/>
                </a:solidFill>
              </a:rPr>
              <a:t>Where hit means ‘Give more cards one by one’</a:t>
            </a:r>
          </a:p>
          <a:p>
            <a:r>
              <a:rPr lang="en-US" sz="1200" dirty="0">
                <a:solidFill>
                  <a:schemeClr val="bg1"/>
                </a:solidFill>
              </a:rPr>
              <a:t>Stand means ‘ Give no Cards’</a:t>
            </a:r>
            <a:endParaRPr lang="en-GB" sz="1200" dirty="0">
              <a:solidFill>
                <a:schemeClr val="bg1"/>
              </a:solidFill>
            </a:endParaRPr>
          </a:p>
        </p:txBody>
      </p:sp>
      <p:sp>
        <p:nvSpPr>
          <p:cNvPr id="23" name="TextBox 22">
            <a:extLst>
              <a:ext uri="{FF2B5EF4-FFF2-40B4-BE49-F238E27FC236}">
                <a16:creationId xmlns:a16="http://schemas.microsoft.com/office/drawing/2014/main" id="{FBCD88FC-8B99-311D-FB08-006656DE4488}"/>
              </a:ext>
            </a:extLst>
          </p:cNvPr>
          <p:cNvSpPr txBox="1"/>
          <p:nvPr/>
        </p:nvSpPr>
        <p:spPr>
          <a:xfrm>
            <a:off x="5598424" y="3418930"/>
            <a:ext cx="5481254" cy="707886"/>
          </a:xfrm>
          <a:prstGeom prst="rect">
            <a:avLst/>
          </a:prstGeom>
          <a:noFill/>
        </p:spPr>
        <p:txBody>
          <a:bodyPr wrap="square" rtlCol="0">
            <a:spAutoFit/>
          </a:bodyPr>
          <a:lstStyle/>
          <a:p>
            <a:r>
              <a:rPr lang="en-US" sz="4000" dirty="0">
                <a:solidFill>
                  <a:schemeClr val="bg1"/>
                </a:solidFill>
              </a:rPr>
              <a:t>‘</a:t>
            </a:r>
            <a:r>
              <a:rPr lang="en-US" sz="4000" dirty="0">
                <a:solidFill>
                  <a:srgbClr val="00B050"/>
                </a:solidFill>
              </a:rPr>
              <a:t>HIT</a:t>
            </a:r>
            <a:r>
              <a:rPr lang="en-US" sz="4000" dirty="0">
                <a:solidFill>
                  <a:schemeClr val="bg1"/>
                </a:solidFill>
              </a:rPr>
              <a:t>’    </a:t>
            </a:r>
            <a:r>
              <a:rPr lang="en-US" sz="2400" dirty="0">
                <a:solidFill>
                  <a:schemeClr val="bg1"/>
                </a:solidFill>
              </a:rPr>
              <a:t>or  </a:t>
            </a:r>
            <a:r>
              <a:rPr lang="en-US" sz="1200" dirty="0">
                <a:solidFill>
                  <a:schemeClr val="bg1"/>
                </a:solidFill>
              </a:rPr>
              <a:t>               </a:t>
            </a:r>
            <a:r>
              <a:rPr lang="en-US" sz="4000" dirty="0">
                <a:solidFill>
                  <a:schemeClr val="bg1"/>
                </a:solidFill>
              </a:rPr>
              <a:t>‘</a:t>
            </a:r>
            <a:r>
              <a:rPr lang="en-US" sz="4000" dirty="0">
                <a:solidFill>
                  <a:srgbClr val="FF0000"/>
                </a:solidFill>
              </a:rPr>
              <a:t>STAND</a:t>
            </a:r>
            <a:r>
              <a:rPr lang="en-US" sz="4000" dirty="0">
                <a:solidFill>
                  <a:schemeClr val="bg1"/>
                </a:solidFill>
              </a:rPr>
              <a:t>’</a:t>
            </a:r>
            <a:endParaRPr lang="en-GB" sz="4000" dirty="0">
              <a:solidFill>
                <a:schemeClr val="bg1"/>
              </a:solidFill>
            </a:endParaRPr>
          </a:p>
        </p:txBody>
      </p:sp>
    </p:spTree>
    <p:extLst>
      <p:ext uri="{BB962C8B-B14F-4D97-AF65-F5344CB8AC3E}">
        <p14:creationId xmlns:p14="http://schemas.microsoft.com/office/powerpoint/2010/main" val="547090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207C48-B428-3EC6-4887-ACEA74E8BA32}"/>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1F41848B-BFE3-DE5A-D0ED-BB0A84D792E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0BE34583-654E-EE20-7AC0-B2188A237903}"/>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C95ED2-DF1C-4879-AD12-9A6AC6C4CB1C}"/>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15C1B33-5AAC-F0B5-D7BB-09E72F9478A4}"/>
              </a:ext>
            </a:extLst>
          </p:cNvPr>
          <p:cNvSpPr txBox="1"/>
          <p:nvPr/>
        </p:nvSpPr>
        <p:spPr>
          <a:xfrm>
            <a:off x="853440" y="770242"/>
            <a:ext cx="4503564"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How the game played?</a:t>
            </a:r>
          </a:p>
        </p:txBody>
      </p:sp>
      <p:sp>
        <p:nvSpPr>
          <p:cNvPr id="9" name="TextBox 8">
            <a:extLst>
              <a:ext uri="{FF2B5EF4-FFF2-40B4-BE49-F238E27FC236}">
                <a16:creationId xmlns:a16="http://schemas.microsoft.com/office/drawing/2014/main" id="{8083B687-A3EB-F002-735C-D40D94B6CE7E}"/>
              </a:ext>
            </a:extLst>
          </p:cNvPr>
          <p:cNvSpPr txBox="1"/>
          <p:nvPr/>
        </p:nvSpPr>
        <p:spPr>
          <a:xfrm>
            <a:off x="853439" y="1948355"/>
            <a:ext cx="4371703"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If player choose HIT then player will get one more card.</a:t>
            </a:r>
            <a:endParaRPr lang="en-GB" sz="1200" dirty="0">
              <a:solidFill>
                <a:schemeClr val="bg1"/>
              </a:solidFill>
              <a:latin typeface="Arial" panose="020B0604020202020204" pitchFamily="34" charset="0"/>
              <a:cs typeface="Arial" panose="020B0604020202020204" pitchFamily="34" charset="0"/>
            </a:endParaRPr>
          </a:p>
        </p:txBody>
      </p:sp>
      <p:pic>
        <p:nvPicPr>
          <p:cNvPr id="11" name="Picture 10" descr="A card with four clubs and a number on it&#10;&#10;Description automatically generated">
            <a:extLst>
              <a:ext uri="{FF2B5EF4-FFF2-40B4-BE49-F238E27FC236}">
                <a16:creationId xmlns:a16="http://schemas.microsoft.com/office/drawing/2014/main" id="{89627847-8499-FEEF-CCF6-224CE2202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871" r="23906"/>
          <a:stretch/>
        </p:blipFill>
        <p:spPr>
          <a:xfrm rot="5400000">
            <a:off x="7696437" y="428744"/>
            <a:ext cx="2328454" cy="2371722"/>
          </a:xfrm>
          <a:prstGeom prst="rect">
            <a:avLst/>
          </a:prstGeom>
        </p:spPr>
      </p:pic>
      <p:sp>
        <p:nvSpPr>
          <p:cNvPr id="12" name="TextBox 11">
            <a:extLst>
              <a:ext uri="{FF2B5EF4-FFF2-40B4-BE49-F238E27FC236}">
                <a16:creationId xmlns:a16="http://schemas.microsoft.com/office/drawing/2014/main" id="{8D686343-4EBD-9126-7882-1893EA84CBA7}"/>
              </a:ext>
            </a:extLst>
          </p:cNvPr>
          <p:cNvSpPr txBox="1"/>
          <p:nvPr/>
        </p:nvSpPr>
        <p:spPr>
          <a:xfrm>
            <a:off x="8259803" y="2755087"/>
            <a:ext cx="1201722"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Player hand.</a:t>
            </a:r>
            <a:endParaRPr lang="en-GB" sz="12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6C71909-560D-3EF4-4BAF-27DA21CE0592}"/>
              </a:ext>
            </a:extLst>
          </p:cNvPr>
          <p:cNvSpPr txBox="1"/>
          <p:nvPr/>
        </p:nvSpPr>
        <p:spPr>
          <a:xfrm>
            <a:off x="853439" y="3363707"/>
            <a:ext cx="4371703" cy="1384995"/>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The goal of the game is to get a score closer to 21 than the dealer's score. If the player's score is greater than the dealer's, then the player wins. Conversely, if the dealer's score is greater than the player's, the dealer wins. If both scores are the same and under 21, then it's a tie and the bet is returned to the player. However, if both the player's and the dealer's scores exceed 21, then the game is dismissed.</a:t>
            </a:r>
            <a:endParaRPr lang="en-GB" sz="12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F55CB09-7F8E-3BFA-EE93-F5E5E87E40B5}"/>
              </a:ext>
            </a:extLst>
          </p:cNvPr>
          <p:cNvSpPr txBox="1"/>
          <p:nvPr/>
        </p:nvSpPr>
        <p:spPr>
          <a:xfrm>
            <a:off x="6772844" y="3848336"/>
            <a:ext cx="4371703" cy="461665"/>
          </a:xfrm>
          <a:prstGeom prst="rect">
            <a:avLst/>
          </a:prstGeom>
          <a:noFill/>
        </p:spPr>
        <p:txBody>
          <a:bodyPr wrap="square" rtlCol="0">
            <a:spAutoFit/>
          </a:bodyPr>
          <a:lstStyle/>
          <a:p>
            <a:r>
              <a:rPr lang="en-US" sz="2400" dirty="0">
                <a:solidFill>
                  <a:srgbClr val="C00000"/>
                </a:solidFill>
                <a:latin typeface="Arial" panose="020B0604020202020204" pitchFamily="34" charset="0"/>
                <a:cs typeface="Arial" panose="020B0604020202020204" pitchFamily="34" charset="0"/>
              </a:rPr>
              <a:t>Jackpot!!!! Player wins!!!</a:t>
            </a:r>
            <a:endParaRPr lang="en-GB" sz="24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12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E7045E-8CD6-5EBA-51D4-8FF701963E64}"/>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5C2139DF-ED02-8C53-841C-9F0FF226495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EEB0EA86-6E1F-DFE1-9E04-91C599298A0F}"/>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B710266-94E0-F784-C053-6E9927EA2D2C}"/>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F1C3069-FC5D-1F04-3E81-56B7EB2125D6}"/>
              </a:ext>
            </a:extLst>
          </p:cNvPr>
          <p:cNvSpPr txBox="1"/>
          <p:nvPr/>
        </p:nvSpPr>
        <p:spPr>
          <a:xfrm>
            <a:off x="853440" y="770242"/>
            <a:ext cx="450356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The BlackJack Game Code:</a:t>
            </a:r>
            <a:endParaRPr lang="en-GB"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5F52F63-4E87-2907-E92D-A1219317421B}"/>
              </a:ext>
            </a:extLst>
          </p:cNvPr>
          <p:cNvSpPr txBox="1"/>
          <p:nvPr/>
        </p:nvSpPr>
        <p:spPr>
          <a:xfrm>
            <a:off x="853440" y="2391894"/>
            <a:ext cx="6212378"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Let's take a overall view of my code:</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 will explain briefly in later slides</a:t>
            </a:r>
            <a:endParaRPr lang="en-GB" sz="12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2241CC3-50DA-3076-BD06-C46D6A9D137F}"/>
              </a:ext>
            </a:extLst>
          </p:cNvPr>
          <p:cNvSpPr txBox="1"/>
          <p:nvPr/>
        </p:nvSpPr>
        <p:spPr>
          <a:xfrm>
            <a:off x="5919404" y="960733"/>
            <a:ext cx="5242560" cy="4524315"/>
          </a:xfrm>
          <a:prstGeom prst="rect">
            <a:avLst/>
          </a:prstGeom>
          <a:noFill/>
          <a:ln>
            <a:solidFill>
              <a:schemeClr val="accent1"/>
            </a:solidFill>
          </a:ln>
        </p:spPr>
        <p:txBody>
          <a:bodyPr wrap="square" rtlCol="0">
            <a:spAutoFit/>
          </a:bodyPr>
          <a:lstStyle/>
          <a:p>
            <a:r>
              <a:rPr lang="en-GB" sz="1200" kern="0" dirty="0">
                <a:solidFill>
                  <a:srgbClr val="CF8E6D"/>
                </a:solidFill>
                <a:effectLst/>
                <a:latin typeface="Arial" panose="020B0604020202020204" pitchFamily="34" charset="0"/>
                <a:ea typeface="Times New Roman" panose="02020603050405020304" pitchFamily="18" charset="0"/>
              </a:rPr>
              <a:t>import </a:t>
            </a:r>
            <a:r>
              <a:rPr lang="en-GB" sz="1200" kern="0" dirty="0">
                <a:solidFill>
                  <a:srgbClr val="000000"/>
                </a:solidFill>
                <a:effectLst/>
                <a:latin typeface="Arial" panose="020B0604020202020204" pitchFamily="34" charset="0"/>
                <a:ea typeface="Times New Roman" panose="02020603050405020304" pitchFamily="18" charset="0"/>
              </a:rPr>
              <a:t>random </a:t>
            </a:r>
            <a:r>
              <a:rPr lang="en-GB" sz="1200" kern="0" dirty="0">
                <a:solidFill>
                  <a:srgbClr val="A9D18E"/>
                </a:solidFill>
                <a:effectLst/>
                <a:latin typeface="Arial" panose="020B0604020202020204" pitchFamily="34" charset="0"/>
                <a:ea typeface="Times New Roman" panose="02020603050405020304" pitchFamily="18" charset="0"/>
              </a:rPr>
              <a:t>#importing random module</a:t>
            </a:r>
            <a:br>
              <a:rPr lang="en-GB" sz="1200" kern="0" dirty="0">
                <a:solidFill>
                  <a:srgbClr val="A9D18E"/>
                </a:solidFill>
                <a:effectLst/>
                <a:latin typeface="Arial" panose="020B0604020202020204" pitchFamily="34" charset="0"/>
                <a:ea typeface="Times New Roman" panose="02020603050405020304" pitchFamily="18" charset="0"/>
              </a:rPr>
            </a:b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CF8E6D"/>
                </a:solidFill>
                <a:effectLst/>
                <a:latin typeface="Arial" panose="020B0604020202020204" pitchFamily="34" charset="0"/>
                <a:ea typeface="Times New Roman" panose="02020603050405020304" pitchFamily="18" charset="0"/>
              </a:rPr>
              <a:t>class </a:t>
            </a:r>
            <a:r>
              <a:rPr lang="en-GB" sz="1200" kern="0" dirty="0" err="1">
                <a:solidFill>
                  <a:srgbClr val="000000"/>
                </a:solidFill>
                <a:effectLst/>
                <a:latin typeface="Arial" panose="020B0604020202020204" pitchFamily="34" charset="0"/>
                <a:ea typeface="Times New Roman" panose="02020603050405020304" pitchFamily="18" charset="0"/>
              </a:rPr>
              <a:t>BlackJackCard</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#class of Card</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def </a:t>
            </a:r>
            <a:r>
              <a:rPr lang="en-GB" sz="1200" kern="0" dirty="0">
                <a:solidFill>
                  <a:srgbClr val="B200B2"/>
                </a:solidFill>
                <a:effectLst/>
                <a:latin typeface="Arial" panose="020B0604020202020204" pitchFamily="34" charset="0"/>
                <a:ea typeface="Times New Roman" panose="02020603050405020304" pitchFamily="18" charset="0"/>
              </a:rPr>
              <a:t>__</a:t>
            </a:r>
            <a:r>
              <a:rPr lang="en-GB" sz="1200" kern="0" dirty="0" err="1">
                <a:solidFill>
                  <a:srgbClr val="B200B2"/>
                </a:solidFill>
                <a:effectLst/>
                <a:latin typeface="Arial" panose="020B0604020202020204" pitchFamily="34" charset="0"/>
                <a:ea typeface="Times New Roman" panose="02020603050405020304" pitchFamily="18" charset="0"/>
              </a:rPr>
              <a:t>init</a:t>
            </a:r>
            <a:r>
              <a:rPr lang="en-GB" sz="1200" kern="0" dirty="0">
                <a:solidFill>
                  <a:srgbClr val="B200B2"/>
                </a:solidFill>
                <a:effectLst/>
                <a:latin typeface="Arial" panose="020B0604020202020204" pitchFamily="34" charset="0"/>
                <a:ea typeface="Times New Roman" panose="02020603050405020304" pitchFamily="18" charset="0"/>
              </a:rPr>
              <a:t>__</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,cardsuit,cardrank</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#using b instead of self.</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#c resembles </a:t>
            </a:r>
            <a:r>
              <a:rPr lang="en-GB" sz="1200" kern="0" dirty="0" err="1">
                <a:solidFill>
                  <a:srgbClr val="A9D18E"/>
                </a:solidFill>
                <a:effectLst/>
                <a:latin typeface="Arial" panose="020B0604020202020204" pitchFamily="34" charset="0"/>
                <a:ea typeface="Times New Roman" panose="02020603050405020304" pitchFamily="18" charset="0"/>
              </a:rPr>
              <a:t>card,b</a:t>
            </a:r>
            <a:r>
              <a:rPr lang="en-GB" sz="1200" kern="0" dirty="0">
                <a:solidFill>
                  <a:srgbClr val="A9D18E"/>
                </a:solidFill>
                <a:effectLst/>
                <a:latin typeface="Arial" panose="020B0604020202020204" pitchFamily="34" charset="0"/>
                <a:ea typeface="Times New Roman" panose="02020603050405020304" pitchFamily="18" charset="0"/>
              </a:rPr>
              <a:t> resembles blackjack game or self</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.csuit</a:t>
            </a:r>
            <a:r>
              <a:rPr lang="en-GB" sz="1200" kern="0" dirty="0">
                <a:solidFill>
                  <a:srgbClr val="000000"/>
                </a:solidFill>
                <a:effectLst/>
                <a:latin typeface="Arial" panose="020B0604020202020204" pitchFamily="34" charset="0"/>
                <a:ea typeface="Times New Roman" panose="02020603050405020304" pitchFamily="18" charset="0"/>
              </a:rPr>
              <a:t>=cardsuit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.crank</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000000"/>
                </a:solidFill>
                <a:effectLst/>
                <a:latin typeface="Arial" panose="020B0604020202020204" pitchFamily="34" charset="0"/>
                <a:ea typeface="Times New Roman" panose="02020603050405020304" pitchFamily="18" charset="0"/>
              </a:rPr>
              <a:t>cardrank</a:t>
            </a:r>
            <a:br>
              <a:rPr lang="en-GB" sz="1200" kern="0" dirty="0">
                <a:solidFill>
                  <a:srgbClr val="000000"/>
                </a:solidFill>
                <a:effectLst/>
                <a:latin typeface="Arial" panose="020B0604020202020204" pitchFamily="34" charset="0"/>
                <a:ea typeface="Times New Roman" panose="02020603050405020304" pitchFamily="18" charset="0"/>
              </a:rPr>
            </a:b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def </a:t>
            </a:r>
            <a:r>
              <a:rPr lang="en-GB" sz="1200" kern="0" dirty="0">
                <a:solidFill>
                  <a:srgbClr val="B200B2"/>
                </a:solidFill>
                <a:effectLst/>
                <a:latin typeface="Arial" panose="020B0604020202020204" pitchFamily="34" charset="0"/>
                <a:ea typeface="Times New Roman" panose="02020603050405020304" pitchFamily="18" charset="0"/>
              </a:rPr>
              <a:t>__str__</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94558D"/>
                </a:solidFill>
                <a:effectLst/>
                <a:latin typeface="Arial" panose="020B0604020202020204" pitchFamily="34" charset="0"/>
                <a:ea typeface="Times New Roman" panose="02020603050405020304" pitchFamily="18" charset="0"/>
              </a:rPr>
              <a:t>b</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#magic/dunder method</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return </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f'</a:t>
            </a:r>
            <a:r>
              <a:rPr lang="en-GB" sz="1200" kern="0" dirty="0">
                <a:solidFill>
                  <a:srgbClr val="CF8E6D"/>
                </a:solidFill>
                <a:effectLst/>
                <a:latin typeface="Arial" panose="020B0604020202020204" pitchFamily="34" charset="0"/>
                <a:ea typeface="Times New Roman" panose="02020603050405020304" pitchFamily="18" charset="0"/>
              </a:rPr>
              <a:t>{</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.crank</a:t>
            </a:r>
            <a:r>
              <a:rPr lang="en-GB" sz="1200" kern="0" dirty="0">
                <a:solidFill>
                  <a:srgbClr val="CF8E6D"/>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 of </a:t>
            </a:r>
            <a:r>
              <a:rPr lang="en-GB" sz="1200" kern="0" dirty="0">
                <a:solidFill>
                  <a:srgbClr val="CF8E6D"/>
                </a:solidFill>
                <a:effectLst/>
                <a:latin typeface="Arial" panose="020B0604020202020204" pitchFamily="34" charset="0"/>
                <a:ea typeface="Times New Roman" panose="02020603050405020304" pitchFamily="18" charset="0"/>
              </a:rPr>
              <a:t>{</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.csuit</a:t>
            </a:r>
            <a:r>
              <a:rPr lang="en-GB" sz="1200" kern="0" dirty="0">
                <a:solidFill>
                  <a:srgbClr val="CF8E6D"/>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#string representation of object before</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CF8E6D"/>
                </a:solidFill>
                <a:effectLst/>
                <a:latin typeface="Arial" panose="020B0604020202020204" pitchFamily="34" charset="0"/>
                <a:ea typeface="Times New Roman" panose="02020603050405020304" pitchFamily="18" charset="0"/>
              </a:rPr>
              <a:t>class </a:t>
            </a:r>
            <a:r>
              <a:rPr lang="en-GB" sz="1200" kern="0" dirty="0" err="1">
                <a:solidFill>
                  <a:srgbClr val="000000"/>
                </a:solidFill>
                <a:effectLst/>
                <a:latin typeface="Arial" panose="020B0604020202020204" pitchFamily="34" charset="0"/>
                <a:ea typeface="Times New Roman" panose="02020603050405020304" pitchFamily="18" charset="0"/>
              </a:rPr>
              <a:t>BlackJackDeck</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#deckLibrary</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def </a:t>
            </a:r>
            <a:r>
              <a:rPr lang="en-GB" sz="1200" kern="0" dirty="0">
                <a:solidFill>
                  <a:srgbClr val="B200B2"/>
                </a:solidFill>
                <a:effectLst/>
                <a:latin typeface="Arial" panose="020B0604020202020204" pitchFamily="34" charset="0"/>
                <a:ea typeface="Times New Roman" panose="02020603050405020304" pitchFamily="18" charset="0"/>
              </a:rPr>
              <a:t>__</a:t>
            </a:r>
            <a:r>
              <a:rPr lang="en-GB" sz="1200" kern="0" dirty="0" err="1">
                <a:solidFill>
                  <a:srgbClr val="B200B2"/>
                </a:solidFill>
                <a:effectLst/>
                <a:latin typeface="Arial" panose="020B0604020202020204" pitchFamily="34" charset="0"/>
                <a:ea typeface="Times New Roman" panose="02020603050405020304" pitchFamily="18" charset="0"/>
              </a:rPr>
              <a:t>init</a:t>
            </a:r>
            <a:r>
              <a:rPr lang="en-GB" sz="1200" kern="0" dirty="0">
                <a:solidFill>
                  <a:srgbClr val="B200B2"/>
                </a:solidFill>
                <a:effectLst/>
                <a:latin typeface="Arial" panose="020B0604020202020204" pitchFamily="34" charset="0"/>
                <a:ea typeface="Times New Roman" panose="02020603050405020304" pitchFamily="18" charset="0"/>
              </a:rPr>
              <a:t>__</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94558D"/>
                </a:solidFill>
                <a:effectLst/>
                <a:latin typeface="Arial" panose="020B0604020202020204" pitchFamily="34" charset="0"/>
                <a:ea typeface="Times New Roman" panose="02020603050405020304" pitchFamily="18" charset="0"/>
              </a:rPr>
              <a:t>b</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.csuits</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a:t>
            </a:r>
            <a:r>
              <a:rPr lang="en-GB" sz="1200" kern="0" dirty="0" err="1">
                <a:solidFill>
                  <a:srgbClr val="7030A0"/>
                </a:solidFill>
                <a:effectLst/>
                <a:latin typeface="Arial" panose="020B0604020202020204" pitchFamily="34" charset="0"/>
                <a:ea typeface="Times New Roman" panose="02020603050405020304" pitchFamily="18" charset="0"/>
              </a:rPr>
              <a:t>Clubs'</a:t>
            </a:r>
            <a:r>
              <a:rPr lang="en-GB" sz="1200" kern="0" dirty="0" err="1">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7030A0"/>
                </a:solidFill>
                <a:effectLst/>
                <a:latin typeface="Arial" panose="020B0604020202020204" pitchFamily="34" charset="0"/>
                <a:ea typeface="Times New Roman" panose="02020603050405020304" pitchFamily="18" charset="0"/>
              </a:rPr>
              <a:t>'Spades'</a:t>
            </a:r>
            <a:r>
              <a:rPr lang="en-GB" sz="1200" kern="0" dirty="0" err="1">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7030A0"/>
                </a:solidFill>
                <a:effectLst/>
                <a:latin typeface="Arial" panose="020B0604020202020204" pitchFamily="34" charset="0"/>
                <a:ea typeface="Times New Roman" panose="02020603050405020304" pitchFamily="18" charset="0"/>
              </a:rPr>
              <a:t>'Hearts'</a:t>
            </a:r>
            <a:r>
              <a:rPr lang="en-GB" sz="1200" kern="0" dirty="0" err="1">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7030A0"/>
                </a:solidFill>
                <a:effectLst/>
                <a:latin typeface="Arial" panose="020B0604020202020204" pitchFamily="34" charset="0"/>
                <a:ea typeface="Times New Roman" panose="02020603050405020304" pitchFamily="18" charset="0"/>
              </a:rPr>
              <a:t>'diamonds</a:t>
            </a:r>
            <a:r>
              <a:rPr lang="en-GB" sz="1200" kern="0" dirty="0">
                <a:solidFill>
                  <a:srgbClr val="7030A0"/>
                </a:solidFill>
                <a:effectLst/>
                <a:latin typeface="Arial" panose="020B0604020202020204" pitchFamily="34" charset="0"/>
                <a:ea typeface="Times New Roman" panose="02020603050405020304" pitchFamily="18" charset="0"/>
              </a:rPr>
              <a:t>'</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.cranks</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'J'</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'K'</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'Q'</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'A'</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'2'</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'3'</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'4'</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'5'</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'6'</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'7'</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'8'</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'9'</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.ccards</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000000"/>
                </a:solidFill>
                <a:effectLst/>
                <a:latin typeface="Arial" panose="020B0604020202020204" pitchFamily="34" charset="0"/>
                <a:ea typeface="Times New Roman" panose="02020603050405020304" pitchFamily="18" charset="0"/>
              </a:rPr>
              <a:t>BlackJackCard</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000000"/>
                </a:solidFill>
                <a:effectLst/>
                <a:latin typeface="Arial" panose="020B0604020202020204" pitchFamily="34" charset="0"/>
                <a:ea typeface="Times New Roman" panose="02020603050405020304" pitchFamily="18" charset="0"/>
              </a:rPr>
              <a:t>csuit,crank</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for </a:t>
            </a:r>
            <a:r>
              <a:rPr lang="en-GB" sz="1200" kern="0" dirty="0" err="1">
                <a:solidFill>
                  <a:srgbClr val="000000"/>
                </a:solidFill>
                <a:effectLst/>
                <a:latin typeface="Arial" panose="020B0604020202020204" pitchFamily="34" charset="0"/>
                <a:ea typeface="Times New Roman" panose="02020603050405020304" pitchFamily="18" charset="0"/>
              </a:rPr>
              <a:t>csuit</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in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.csuits</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for </a:t>
            </a:r>
            <a:r>
              <a:rPr lang="en-GB" sz="1200" kern="0" dirty="0">
                <a:solidFill>
                  <a:srgbClr val="000000"/>
                </a:solidFill>
                <a:effectLst/>
                <a:latin typeface="Arial" panose="020B0604020202020204" pitchFamily="34" charset="0"/>
                <a:ea typeface="Times New Roman" panose="02020603050405020304" pitchFamily="18" charset="0"/>
              </a:rPr>
              <a:t>crank </a:t>
            </a:r>
            <a:r>
              <a:rPr lang="en-GB" sz="1200" kern="0" dirty="0">
                <a:solidFill>
                  <a:srgbClr val="CF8E6D"/>
                </a:solidFill>
                <a:effectLst/>
                <a:latin typeface="Arial" panose="020B0604020202020204" pitchFamily="34" charset="0"/>
                <a:ea typeface="Times New Roman" panose="02020603050405020304" pitchFamily="18" charset="0"/>
              </a:rPr>
              <a:t>in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.cranks</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def </a:t>
            </a:r>
            <a:r>
              <a:rPr lang="en-GB" sz="1200" kern="0" dirty="0" err="1">
                <a:solidFill>
                  <a:srgbClr val="56A8F5"/>
                </a:solidFill>
                <a:effectLst/>
                <a:latin typeface="Arial" panose="020B0604020202020204" pitchFamily="34" charset="0"/>
                <a:ea typeface="Times New Roman" panose="02020603050405020304" pitchFamily="18" charset="0"/>
              </a:rPr>
              <a:t>BlackJackshuffle</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94558D"/>
                </a:solidFill>
                <a:effectLst/>
                <a:latin typeface="Arial" panose="020B0604020202020204" pitchFamily="34" charset="0"/>
                <a:ea typeface="Times New Roman" panose="02020603050405020304" pitchFamily="18" charset="0"/>
              </a:rPr>
              <a:t>b</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err="1">
                <a:solidFill>
                  <a:srgbClr val="000000"/>
                </a:solidFill>
                <a:effectLst/>
                <a:latin typeface="Arial" panose="020B0604020202020204" pitchFamily="34" charset="0"/>
                <a:ea typeface="Times New Roman" panose="02020603050405020304" pitchFamily="18" charset="0"/>
              </a:rPr>
              <a:t>random.shuffle</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.ccards</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#random shuffle of all cards from deck</a:t>
            </a:r>
            <a:br>
              <a:rPr lang="en-GB" sz="1200" kern="0" dirty="0">
                <a:solidFill>
                  <a:srgbClr val="A9D18E"/>
                </a:solidFill>
                <a:effectLst/>
                <a:latin typeface="Arial" panose="020B0604020202020204" pitchFamily="34" charset="0"/>
                <a:ea typeface="Times New Roman" panose="02020603050405020304" pitchFamily="18" charset="0"/>
              </a:rPr>
            </a:b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def </a:t>
            </a:r>
            <a:r>
              <a:rPr lang="en-GB" sz="1200" kern="0" dirty="0" err="1">
                <a:solidFill>
                  <a:srgbClr val="56A8F5"/>
                </a:solidFill>
                <a:effectLst/>
                <a:latin typeface="Arial" panose="020B0604020202020204" pitchFamily="34" charset="0"/>
                <a:ea typeface="Times New Roman" panose="02020603050405020304" pitchFamily="18" charset="0"/>
              </a:rPr>
              <a:t>BlackJackdeal</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94558D"/>
                </a:solidFill>
                <a:effectLst/>
                <a:latin typeface="Arial" panose="020B0604020202020204" pitchFamily="34" charset="0"/>
                <a:ea typeface="Times New Roman" panose="02020603050405020304" pitchFamily="18" charset="0"/>
              </a:rPr>
              <a:t>b</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return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.ccards.pop</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#pop:will take from library and removes it.</a:t>
            </a:r>
            <a:br>
              <a:rPr lang="en-GB" sz="1200" kern="0" dirty="0">
                <a:solidFill>
                  <a:srgbClr val="A9D18E"/>
                </a:solidFill>
                <a:effectLst/>
                <a:latin typeface="Arial" panose="020B0604020202020204" pitchFamily="34" charset="0"/>
                <a:ea typeface="Times New Roman" panose="02020603050405020304" pitchFamily="18" charset="0"/>
              </a:rPr>
            </a:br>
            <a:br>
              <a:rPr lang="en-GB" sz="1200" kern="0" dirty="0">
                <a:solidFill>
                  <a:srgbClr val="A9D18E"/>
                </a:solidFill>
                <a:effectLst/>
                <a:latin typeface="Arial" panose="020B0604020202020204" pitchFamily="34" charset="0"/>
                <a:ea typeface="Times New Roman" panose="02020603050405020304" pitchFamily="18" charset="0"/>
              </a:rPr>
            </a:br>
            <a:endParaRPr lang="en-GB" sz="1200" dirty="0"/>
          </a:p>
        </p:txBody>
      </p:sp>
      <p:sp>
        <p:nvSpPr>
          <p:cNvPr id="12" name="TextBox 11">
            <a:extLst>
              <a:ext uri="{FF2B5EF4-FFF2-40B4-BE49-F238E27FC236}">
                <a16:creationId xmlns:a16="http://schemas.microsoft.com/office/drawing/2014/main" id="{1C3B6226-2719-0133-E50F-5698F8F66296}"/>
              </a:ext>
            </a:extLst>
          </p:cNvPr>
          <p:cNvSpPr txBox="1"/>
          <p:nvPr/>
        </p:nvSpPr>
        <p:spPr>
          <a:xfrm>
            <a:off x="10903143" y="570187"/>
            <a:ext cx="362643"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a:t>
            </a:r>
            <a:endParaRPr lang="en-GB"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641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ED49372-FF87-77D3-5B0B-1FC2A684426C}"/>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860273E7-BF4F-F4CA-D2EC-04B8565535CF}"/>
                </a:ext>
              </a:extLst>
            </p:cNvPr>
            <p:cNvPicPr>
              <a:picLocks noChangeAspect="1"/>
            </p:cNvPicPr>
            <p:nvPr/>
          </p:nvPicPr>
          <p:blipFill>
            <a:blip r:embed="rId2">
              <a:alphaModFix amt="12000"/>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BFE56839-EAD9-C320-31F7-EE70C8FBA090}"/>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94E301D-90F4-C7BA-9BFE-1F797AFDA6BD}"/>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2A1511C2-A187-F29E-BCA7-F2A52F38D239}"/>
              </a:ext>
            </a:extLst>
          </p:cNvPr>
          <p:cNvSpPr txBox="1"/>
          <p:nvPr/>
        </p:nvSpPr>
        <p:spPr>
          <a:xfrm>
            <a:off x="853440" y="770242"/>
            <a:ext cx="450356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The BlackJack Game Code:</a:t>
            </a:r>
            <a:endParaRPr lang="en-GB" sz="20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26B4B97-4A16-A4B3-6EB2-BCD42BE11EAD}"/>
              </a:ext>
            </a:extLst>
          </p:cNvPr>
          <p:cNvSpPr txBox="1"/>
          <p:nvPr/>
        </p:nvSpPr>
        <p:spPr>
          <a:xfrm>
            <a:off x="973777" y="1159148"/>
            <a:ext cx="5122223" cy="5278368"/>
          </a:xfrm>
          <a:prstGeom prst="rect">
            <a:avLst/>
          </a:prstGeom>
          <a:solidFill>
            <a:schemeClr val="bg1"/>
          </a:solidFill>
          <a:ln>
            <a:solidFill>
              <a:schemeClr val="accent1"/>
            </a:solidFill>
          </a:ln>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class </a:t>
            </a:r>
            <a:r>
              <a:rPr lang="en-GB" sz="1100" kern="0" dirty="0" err="1">
                <a:solidFill>
                  <a:srgbClr val="000000"/>
                </a:solidFill>
                <a:effectLst/>
                <a:latin typeface="Arial" panose="020B0604020202020204" pitchFamily="34" charset="0"/>
                <a:ea typeface="Times New Roman" panose="02020603050405020304" pitchFamily="18" charset="0"/>
              </a:rPr>
              <a:t>BlackJackGame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err="1">
                <a:solidFill>
                  <a:srgbClr val="B200B2"/>
                </a:solidFill>
                <a:effectLst/>
                <a:latin typeface="Arial" panose="020B0604020202020204" pitchFamily="34" charset="0"/>
                <a:ea typeface="Times New Roman" panose="02020603050405020304" pitchFamily="18" charset="0"/>
              </a:rPr>
              <a:t>init</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a:t>
            </a:r>
            <a:r>
              <a:rPr lang="en-GB" sz="1100" kern="0" dirty="0">
                <a:solidFill>
                  <a:srgbClr val="000000"/>
                </a:solidFill>
                <a:effectLst/>
                <a:latin typeface="Arial" panose="020B0604020202020204" pitchFamily="34" charset="0"/>
                <a:ea typeface="Times New Roman" panose="02020603050405020304" pitchFamily="18" charset="0"/>
              </a:rPr>
              <a:t> = </a:t>
            </a:r>
            <a:r>
              <a:rPr lang="en-GB" sz="1100" kern="0" dirty="0" err="1">
                <a:solidFill>
                  <a:srgbClr val="000000"/>
                </a:solidFill>
                <a:effectLst/>
                <a:latin typeface="Arial" panose="020B0604020202020204" pitchFamily="34" charset="0"/>
                <a:ea typeface="Times New Roman" panose="02020603050405020304" pitchFamily="18" charset="0"/>
              </a:rPr>
              <a:t>BlackJackDeck</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#bj resembles blackjack</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.bjdeck.BlackJackshuffle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#player</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#dealer</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deal_first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000000"/>
                </a:solidFill>
                <a:effectLst/>
                <a:latin typeface="Arial" panose="020B0604020202020204" pitchFamily="34" charset="0"/>
                <a:ea typeface="Times New Roman" panose="02020603050405020304" pitchFamily="18" charset="0"/>
              </a:rPr>
              <a:t>x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8888C6"/>
                </a:solidFill>
                <a:effectLst/>
                <a:latin typeface="Arial" panose="020B0604020202020204" pitchFamily="34" charset="0"/>
                <a:ea typeface="Times New Roman" panose="02020603050405020304" pitchFamily="18" charset="0"/>
              </a:rPr>
              <a:t>range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2</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#for the first two cards</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.user_hand.append</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.bjdeck.BlackJackdeal</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.distributor_hand.append</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.bjdeck.BlackJackdeal</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56A8F5"/>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If_aces</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 </a:t>
            </a:r>
            <a:r>
              <a:rPr lang="en-GB" sz="1100" kern="0" dirty="0">
                <a:solidFill>
                  <a:srgbClr val="A9D18E"/>
                </a:solidFill>
                <a:effectLst/>
                <a:latin typeface="Arial" panose="020B0604020202020204" pitchFamily="34" charset="0"/>
                <a:ea typeface="Times New Roman" panose="02020603050405020304" pitchFamily="18" charset="0"/>
              </a:rPr>
              <a:t>#4 </a:t>
            </a:r>
            <a:r>
              <a:rPr lang="en-GB" sz="1100" kern="0" dirty="0" err="1">
                <a:solidFill>
                  <a:srgbClr val="A9D18E"/>
                </a:solidFill>
                <a:effectLst/>
                <a:latin typeface="Arial" panose="020B0604020202020204" pitchFamily="34" charset="0"/>
                <a:ea typeface="Times New Roman" panose="02020603050405020304" pitchFamily="18" charset="0"/>
              </a:rPr>
              <a:t>Aces,starts</a:t>
            </a:r>
            <a:r>
              <a:rPr lang="en-GB" sz="1100" kern="0" dirty="0">
                <a:solidFill>
                  <a:srgbClr val="A9D18E"/>
                </a:solidFill>
                <a:effectLst/>
                <a:latin typeface="Arial" panose="020B0604020202020204" pitchFamily="34" charset="0"/>
                <a:ea typeface="Times New Roman" panose="02020603050405020304" pitchFamily="18" charset="0"/>
              </a:rPr>
              <a:t> with 0</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000000"/>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000000"/>
                </a:solidFill>
                <a:effectLst/>
                <a:latin typeface="Arial" panose="020B0604020202020204" pitchFamily="34" charset="0"/>
                <a:ea typeface="Times New Roman" panose="02020603050405020304" pitchFamily="18" charset="0"/>
              </a:rPr>
              <a:t>hand:</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000000"/>
                </a:solidFill>
                <a:effectLst/>
                <a:latin typeface="Arial" panose="020B0604020202020204" pitchFamily="34" charset="0"/>
                <a:ea typeface="Times New Roman" panose="02020603050405020304" pitchFamily="18" charset="0"/>
              </a:rPr>
              <a:t>card.crank.isdigit</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 += </a:t>
            </a:r>
            <a:r>
              <a:rPr lang="en-GB" sz="1100" kern="0" dirty="0">
                <a:solidFill>
                  <a:srgbClr val="8888C6"/>
                </a:solidFill>
                <a:effectLst/>
                <a:latin typeface="Arial" panose="020B0604020202020204" pitchFamily="34" charset="0"/>
                <a:ea typeface="Times New Roman" panose="02020603050405020304" pitchFamily="18" charset="0"/>
              </a:rPr>
              <a:t>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000000"/>
                </a:solidFill>
                <a:effectLst/>
                <a:latin typeface="Arial" panose="020B0604020202020204" pitchFamily="34" charset="0"/>
                <a:ea typeface="Times New Roman" panose="02020603050405020304" pitchFamily="18" charset="0"/>
              </a:rPr>
              <a:t>card.crank</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card.crank</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'J'</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'Q'</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'K'</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10</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card.crank</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'A'</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 += </a:t>
            </a:r>
            <a:r>
              <a:rPr lang="en-GB" sz="1100" kern="0" dirty="0">
                <a:solidFill>
                  <a:srgbClr val="2AACB8"/>
                </a:solidFill>
                <a:effectLst/>
                <a:latin typeface="Arial" panose="020B0604020202020204" pitchFamily="34" charset="0"/>
                <a:ea typeface="Times New Roman" panose="02020603050405020304" pitchFamily="18" charset="0"/>
              </a:rPr>
              <a:t>11 </a:t>
            </a:r>
            <a:r>
              <a:rPr lang="en-GB" sz="1100" kern="0" dirty="0">
                <a:solidFill>
                  <a:srgbClr val="A9D18E"/>
                </a:solidFill>
                <a:effectLst/>
                <a:latin typeface="Arial" panose="020B0604020202020204" pitchFamily="34" charset="0"/>
                <a:ea typeface="Times New Roman" panose="02020603050405020304" pitchFamily="18" charset="0"/>
              </a:rPr>
              <a:t>#'A' is either 11 or 1 depending the condition of the game</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If_aces</a:t>
            </a:r>
            <a:r>
              <a:rPr lang="en-GB" sz="1100" kern="0" dirty="0">
                <a:solidFill>
                  <a:srgbClr val="000000"/>
                </a:solidFill>
                <a:effectLst/>
                <a:latin typeface="Arial" panose="020B0604020202020204" pitchFamily="34" charset="0"/>
                <a:ea typeface="Times New Roman" panose="02020603050405020304" pitchFamily="18" charset="0"/>
              </a:rPr>
              <a:t> += </a:t>
            </a:r>
            <a:r>
              <a:rPr lang="en-GB" sz="1100" kern="0" dirty="0">
                <a:solidFill>
                  <a:srgbClr val="2AACB8"/>
                </a:solidFill>
                <a:effectLst/>
                <a:latin typeface="Arial" panose="020B0604020202020204" pitchFamily="34" charset="0"/>
                <a:ea typeface="Times New Roman" panose="02020603050405020304" pitchFamily="18" charset="0"/>
              </a:rPr>
              <a:t>1</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 &gt;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If_aces</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10 </a:t>
            </a:r>
            <a:r>
              <a:rPr lang="en-GB" sz="1100" kern="0" dirty="0">
                <a:solidFill>
                  <a:srgbClr val="A9D18E"/>
                </a:solidFill>
                <a:effectLst/>
                <a:latin typeface="Arial" panose="020B0604020202020204" pitchFamily="34" charset="0"/>
                <a:ea typeface="Times New Roman" panose="02020603050405020304" pitchFamily="18" charset="0"/>
              </a:rPr>
              <a:t>#maintaing 'A' as 1</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If_aces</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#removing one card</a:t>
            </a:r>
          </a:p>
          <a:p>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return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#returning only total number</a:t>
            </a:r>
            <a:br>
              <a:rPr lang="en-GB" sz="1100" kern="0" dirty="0">
                <a:solidFill>
                  <a:srgbClr val="A9D18E"/>
                </a:solidFill>
                <a:effectLst/>
                <a:latin typeface="Arial" panose="020B0604020202020204" pitchFamily="34" charset="0"/>
                <a:ea typeface="Times New Roman" panose="02020603050405020304" pitchFamily="18" charset="0"/>
              </a:rPr>
            </a:br>
            <a:br>
              <a:rPr lang="en-GB" sz="18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endParaRPr lang="en-GB" sz="1100" dirty="0"/>
          </a:p>
        </p:txBody>
      </p:sp>
      <p:sp>
        <p:nvSpPr>
          <p:cNvPr id="16" name="TextBox 15">
            <a:extLst>
              <a:ext uri="{FF2B5EF4-FFF2-40B4-BE49-F238E27FC236}">
                <a16:creationId xmlns:a16="http://schemas.microsoft.com/office/drawing/2014/main" id="{DEFDAFE4-32F7-ABF8-4022-10A67AA5B9DC}"/>
              </a:ext>
            </a:extLst>
          </p:cNvPr>
          <p:cNvSpPr txBox="1"/>
          <p:nvPr/>
        </p:nvSpPr>
        <p:spPr>
          <a:xfrm>
            <a:off x="6299730" y="420484"/>
            <a:ext cx="4596765" cy="6017032"/>
          </a:xfrm>
          <a:prstGeom prst="rect">
            <a:avLst/>
          </a:prstGeom>
          <a:solidFill>
            <a:schemeClr val="bg1"/>
          </a:solidFill>
          <a:ln>
            <a:solidFill>
              <a:schemeClr val="accent1"/>
            </a:solidFill>
          </a:ln>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show_hands</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,player_turn</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False</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#boolean</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'Your Hand: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000000"/>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000000"/>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'Score: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000000"/>
                </a:solidFill>
                <a:effectLst/>
                <a:latin typeface="Arial" panose="020B0604020202020204" pitchFamily="34" charset="0"/>
                <a:ea typeface="Times New Roman" panose="02020603050405020304" pitchFamily="18" charset="0"/>
              </a:rPr>
              <a:t>player_turn</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"Computer's Hand: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#will show the one card only</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#else:</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#print("Computer's Hand: ",str(</a:t>
            </a:r>
            <a:r>
              <a:rPr lang="en-GB" sz="1100" kern="0" dirty="0" err="1">
                <a:solidFill>
                  <a:srgbClr val="A9D18E"/>
                </a:solidFill>
                <a:effectLst/>
                <a:latin typeface="Arial" panose="020B0604020202020204" pitchFamily="34" charset="0"/>
                <a:ea typeface="Times New Roman" panose="02020603050405020304" pitchFamily="18" charset="0"/>
              </a:rPr>
              <a:t>b.distributor_hand</a:t>
            </a:r>
            <a:r>
              <a:rPr lang="en-GB" sz="1100" kern="0" dirty="0">
                <a:solidFill>
                  <a:srgbClr val="A9D18E"/>
                </a:solidFill>
                <a:effectLst/>
                <a:latin typeface="Arial" panose="020B0604020202020204" pitchFamily="34" charset="0"/>
                <a:ea typeface="Times New Roman" panose="02020603050405020304" pitchFamily="18" charset="0"/>
              </a:rPr>
              <a:t>[0]),"[Hidden]")</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BlackJackplay</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.deal_first</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.show_hands</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AA4926"/>
                </a:solidFill>
                <a:effectLst/>
                <a:latin typeface="Arial" panose="020B0604020202020204" pitchFamily="34" charset="0"/>
                <a:ea typeface="Times New Roman" panose="02020603050405020304" pitchFamily="18" charset="0"/>
              </a:rPr>
              <a:t>player_turn</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True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action=</a:t>
            </a:r>
            <a:r>
              <a:rPr lang="en-GB" sz="1100" kern="0" dirty="0">
                <a:solidFill>
                  <a:srgbClr val="8888C6"/>
                </a:solidFill>
                <a:effectLst/>
                <a:latin typeface="Arial" panose="020B0604020202020204" pitchFamily="34" charset="0"/>
                <a:ea typeface="Times New Roman" panose="02020603050405020304" pitchFamily="18" charset="0"/>
              </a:rPr>
              <a:t>input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"Do you want to 'hit' or 'stand'?: "</a:t>
            </a:r>
            <a:r>
              <a:rPr lang="en-GB" sz="1100" kern="0" dirty="0">
                <a:solidFill>
                  <a:srgbClr val="000000"/>
                </a:solidFill>
                <a:effectLst/>
                <a:latin typeface="Arial" panose="020B0604020202020204" pitchFamily="34" charset="0"/>
                <a:ea typeface="Times New Roman" panose="02020603050405020304" pitchFamily="18" charset="0"/>
              </a:rPr>
              <a:t>).lower() </a:t>
            </a:r>
            <a:r>
              <a:rPr lang="en-GB" sz="1100" kern="0" dirty="0">
                <a:solidFill>
                  <a:srgbClr val="A9D18E"/>
                </a:solidFill>
                <a:effectLst/>
                <a:latin typeface="Arial" panose="020B0604020202020204" pitchFamily="34" charset="0"/>
                <a:ea typeface="Times New Roman" panose="02020603050405020304" pitchFamily="18" charset="0"/>
              </a:rPr>
              <a:t>#action will take at lower letter</a:t>
            </a:r>
            <a:br>
              <a:rPr lang="en-GB" sz="1100" kern="0" dirty="0">
                <a:solidFill>
                  <a:srgbClr val="A9D18E"/>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a:solidFill>
                  <a:srgbClr val="000000"/>
                </a:solidFill>
                <a:effectLst/>
                <a:latin typeface="Arial" panose="020B0604020202020204" pitchFamily="34" charset="0"/>
                <a:ea typeface="Times New Roman" panose="02020603050405020304" pitchFamily="18" charset="0"/>
              </a:rPr>
              <a:t>action==</a:t>
            </a:r>
            <a:r>
              <a:rPr lang="en-GB" sz="1100" kern="0" dirty="0">
                <a:solidFill>
                  <a:srgbClr val="7030A0"/>
                </a:solidFill>
                <a:effectLst/>
                <a:latin typeface="Arial" panose="020B0604020202020204" pitchFamily="34" charset="0"/>
                <a:ea typeface="Times New Roman" panose="02020603050405020304" pitchFamily="18" charset="0"/>
              </a:rPr>
              <a:t>'hit'</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.user_hand.append</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.bjdeck.BlackJackdeal</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a:solidFill>
                  <a:srgbClr val="000000"/>
                </a:solidFill>
                <a:effectLst/>
                <a:latin typeface="Arial" panose="020B0604020202020204" pitchFamily="34" charset="0"/>
                <a:ea typeface="Times New Roman" panose="02020603050405020304" pitchFamily="18" charset="0"/>
              </a:rPr>
              <a:t>action == </a:t>
            </a:r>
            <a:r>
              <a:rPr lang="en-GB" sz="1100" kern="0" dirty="0">
                <a:solidFill>
                  <a:srgbClr val="7030A0"/>
                </a:solidFill>
                <a:effectLst/>
                <a:latin typeface="Arial" panose="020B0604020202020204" pitchFamily="34" charset="0"/>
                <a:ea typeface="Times New Roman" panose="02020603050405020304" pitchFamily="18" charset="0"/>
              </a:rPr>
              <a:t>'stand'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break</a:t>
            </a:r>
            <a:br>
              <a:rPr lang="en-GB" sz="1100" kern="0" dirty="0">
                <a:solidFill>
                  <a:srgbClr val="CF8E6D"/>
                </a:solidFill>
                <a:effectLst/>
                <a:latin typeface="Arial" panose="020B0604020202020204" pitchFamily="34" charset="0"/>
                <a:ea typeface="Times New Roman" panose="02020603050405020304" pitchFamily="18" charset="0"/>
              </a:rPr>
            </a:b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.show_hands</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AA4926"/>
                </a:solidFill>
                <a:effectLst/>
                <a:latin typeface="Arial" panose="020B0604020202020204" pitchFamily="34" charset="0"/>
                <a:ea typeface="Times New Roman" panose="02020603050405020304" pitchFamily="18" charset="0"/>
              </a:rPr>
              <a:t>player_turn</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False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17</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.distributor_hand.append</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.bjdeck.BlackJackdeal</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#print</a:t>
            </a:r>
            <a:br>
              <a:rPr lang="en-GB" sz="1100" kern="0" dirty="0">
                <a:solidFill>
                  <a:srgbClr val="A9D18E"/>
                </a:solidFill>
                <a:effectLst/>
                <a:latin typeface="Arial" panose="020B0604020202020204" pitchFamily="34" charset="0"/>
                <a:ea typeface="Times New Roman" panose="02020603050405020304" pitchFamily="18" charset="0"/>
              </a:rPr>
            </a:br>
            <a:endParaRPr lang="en-GB" sz="1100" dirty="0"/>
          </a:p>
        </p:txBody>
      </p:sp>
      <p:sp>
        <p:nvSpPr>
          <p:cNvPr id="17" name="TextBox 16">
            <a:extLst>
              <a:ext uri="{FF2B5EF4-FFF2-40B4-BE49-F238E27FC236}">
                <a16:creationId xmlns:a16="http://schemas.microsoft.com/office/drawing/2014/main" id="{F243B273-7E7B-1749-484A-869502F76C68}"/>
              </a:ext>
            </a:extLst>
          </p:cNvPr>
          <p:cNvSpPr txBox="1"/>
          <p:nvPr/>
        </p:nvSpPr>
        <p:spPr>
          <a:xfrm>
            <a:off x="5761172" y="818549"/>
            <a:ext cx="139766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2</a:t>
            </a:r>
            <a:endParaRPr lang="en-GB" sz="2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83004A4-B149-E243-4714-74A36D623E94}"/>
              </a:ext>
            </a:extLst>
          </p:cNvPr>
          <p:cNvSpPr txBox="1"/>
          <p:nvPr/>
        </p:nvSpPr>
        <p:spPr>
          <a:xfrm>
            <a:off x="10670777" y="20374"/>
            <a:ext cx="139766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3</a:t>
            </a:r>
            <a:endParaRPr lang="en-GB"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2106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A79086-D043-8F5D-5FEB-872CD8C7CF69}"/>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02672D7A-06DE-0841-8181-E7F7329D3B23}"/>
                </a:ext>
              </a:extLst>
            </p:cNvPr>
            <p:cNvPicPr>
              <a:picLocks noChangeAspect="1"/>
            </p:cNvPicPr>
            <p:nvPr/>
          </p:nvPicPr>
          <p:blipFill>
            <a:blip r:embed="rId2">
              <a:alphaModFix amt="12000"/>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E4FCEF31-F1AC-2E05-15FE-577495132362}"/>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6EC7A35-35A2-D118-DFED-BAF1F3376689}"/>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1F6CF367-FE7E-ED4E-C8A4-8DCE8CD2339A}"/>
              </a:ext>
            </a:extLst>
          </p:cNvPr>
          <p:cNvSpPr txBox="1"/>
          <p:nvPr/>
        </p:nvSpPr>
        <p:spPr>
          <a:xfrm>
            <a:off x="853440" y="770242"/>
            <a:ext cx="450356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The BlackJack Game Code:</a:t>
            </a:r>
            <a:endParaRPr lang="en-GB"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4D71774-1295-B0EB-1044-A8FE817B0003}"/>
              </a:ext>
            </a:extLst>
          </p:cNvPr>
          <p:cNvSpPr txBox="1"/>
          <p:nvPr/>
        </p:nvSpPr>
        <p:spPr>
          <a:xfrm>
            <a:off x="1033153" y="1626919"/>
            <a:ext cx="8395855" cy="3816429"/>
          </a:xfrm>
          <a:prstGeom prst="rect">
            <a:avLst/>
          </a:prstGeom>
          <a:noFill/>
          <a:ln>
            <a:solidFill>
              <a:schemeClr val="accent1"/>
            </a:solidFill>
          </a:ln>
        </p:spPr>
        <p:txBody>
          <a:bodyPr wrap="square" rtlCol="0">
            <a:spAutoFit/>
          </a:bodyPr>
          <a:lstStyle/>
          <a:p>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"Computer's Hand: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000000"/>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000000"/>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"Score: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 &gt;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or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&gt;</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'Dealer Wins!!'</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 &lt;=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'Push(Its a tie'</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#meeting every </a:t>
            </a:r>
            <a:r>
              <a:rPr lang="en-GB" sz="1100" kern="0" dirty="0" err="1">
                <a:solidFill>
                  <a:srgbClr val="A9D18E"/>
                </a:solidFill>
                <a:effectLst/>
                <a:latin typeface="Arial" panose="020B0604020202020204" pitchFamily="34" charset="0"/>
                <a:ea typeface="Times New Roman" panose="02020603050405020304" pitchFamily="18" charset="0"/>
              </a:rPr>
              <a:t>possibility,added</a:t>
            </a:r>
            <a:r>
              <a:rPr lang="en-GB" sz="1100" kern="0" dirty="0">
                <a:solidFill>
                  <a:srgbClr val="A9D18E"/>
                </a:solidFill>
                <a:effectLst/>
                <a:latin typeface="Arial" panose="020B0604020202020204" pitchFamily="34" charset="0"/>
                <a:ea typeface="Times New Roman" panose="02020603050405020304" pitchFamily="18" charset="0"/>
              </a:rPr>
              <a:t> this after 5-6 test.</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 &gt;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&gt;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'Game is Dismissed'</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#meeting every </a:t>
            </a:r>
            <a:r>
              <a:rPr lang="en-GB" sz="1100" kern="0" dirty="0" err="1">
                <a:solidFill>
                  <a:srgbClr val="A9D18E"/>
                </a:solidFill>
                <a:effectLst/>
                <a:latin typeface="Arial" panose="020B0604020202020204" pitchFamily="34" charset="0"/>
                <a:ea typeface="Times New Roman" panose="02020603050405020304" pitchFamily="18" charset="0"/>
              </a:rPr>
              <a:t>possibility,added</a:t>
            </a:r>
            <a:r>
              <a:rPr lang="en-GB" sz="1100" kern="0" dirty="0">
                <a:solidFill>
                  <a:srgbClr val="A9D18E"/>
                </a:solidFill>
                <a:effectLst/>
                <a:latin typeface="Arial" panose="020B0604020202020204" pitchFamily="34" charset="0"/>
                <a:ea typeface="Times New Roman" panose="02020603050405020304" pitchFamily="18" charset="0"/>
              </a:rPr>
              <a:t> this after 5-6 test.</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else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'Player wins!!'</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a:solidFill>
                  <a:srgbClr val="000000"/>
                </a:solidFill>
                <a:effectLst/>
                <a:latin typeface="Arial" panose="020B0604020202020204" pitchFamily="34" charset="0"/>
                <a:ea typeface="Times New Roman" panose="02020603050405020304" pitchFamily="18" charset="0"/>
              </a:rPr>
              <a:t>__name__== </a:t>
            </a:r>
            <a:r>
              <a:rPr lang="en-GB" sz="1100" kern="0" dirty="0">
                <a:solidFill>
                  <a:srgbClr val="7030A0"/>
                </a:solidFill>
                <a:effectLst/>
                <a:latin typeface="Arial" panose="020B0604020202020204" pitchFamily="34" charset="0"/>
                <a:ea typeface="Times New Roman" panose="02020603050405020304" pitchFamily="18" charset="0"/>
              </a:rPr>
              <a:t>'__main__'</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#running as the main program.</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'''Welcome to BlackJack.</a:t>
            </a:r>
            <a:br>
              <a:rPr lang="en-GB" sz="1100" kern="0" dirty="0">
                <a:solidFill>
                  <a:srgbClr val="7030A0"/>
                </a:solidFill>
                <a:effectLst/>
                <a:latin typeface="Arial" panose="020B0604020202020204" pitchFamily="34" charset="0"/>
                <a:ea typeface="Times New Roman" panose="02020603050405020304" pitchFamily="18" charset="0"/>
              </a:rPr>
            </a:br>
            <a:r>
              <a:rPr lang="en-GB" sz="1100" kern="0" dirty="0">
                <a:solidFill>
                  <a:srgbClr val="7030A0"/>
                </a:solidFill>
                <a:effectLst/>
                <a:latin typeface="Arial" panose="020B0604020202020204" pitchFamily="34" charset="0"/>
                <a:ea typeface="Times New Roman" panose="02020603050405020304" pitchFamily="18" charset="0"/>
              </a:rPr>
              <a:t>#Rule of Game: You have to get closer to 21 and Greater than your Dealer.</a:t>
            </a:r>
            <a:br>
              <a:rPr lang="en-GB" sz="1100" kern="0" dirty="0">
                <a:solidFill>
                  <a:srgbClr val="7030A0"/>
                </a:solidFill>
                <a:effectLst/>
                <a:latin typeface="Arial" panose="020B0604020202020204" pitchFamily="34" charset="0"/>
                <a:ea typeface="Times New Roman" panose="02020603050405020304" pitchFamily="18" charset="0"/>
              </a:rPr>
            </a:br>
            <a:r>
              <a:rPr lang="en-GB" sz="1100" kern="0" dirty="0">
                <a:solidFill>
                  <a:srgbClr val="7030A0"/>
                </a:solidFill>
                <a:effectLst/>
                <a:latin typeface="Arial" panose="020B0604020202020204" pitchFamily="34" charset="0"/>
                <a:ea typeface="Times New Roman" panose="02020603050405020304" pitchFamily="18" charset="0"/>
              </a:rPr>
              <a:t>#Rule in Game: You have to write in Keyboard 'hit' to continue run, 'stand' to display the hands.</a:t>
            </a:r>
            <a:br>
              <a:rPr lang="en-GB" sz="1100" kern="0" dirty="0">
                <a:solidFill>
                  <a:srgbClr val="7030A0"/>
                </a:solidFill>
                <a:effectLst/>
                <a:latin typeface="Arial" panose="020B0604020202020204" pitchFamily="34" charset="0"/>
                <a:ea typeface="Times New Roman" panose="02020603050405020304" pitchFamily="18" charset="0"/>
              </a:rPr>
            </a:br>
            <a:r>
              <a:rPr lang="en-GB" sz="1100" kern="0" dirty="0">
                <a:solidFill>
                  <a:srgbClr val="7030A0"/>
                </a:solidFill>
                <a:effectLst/>
                <a:latin typeface="Arial" panose="020B0604020202020204" pitchFamily="34" charset="0"/>
                <a:ea typeface="Times New Roman" panose="02020603050405020304" pitchFamily="18" charset="0"/>
              </a:rPr>
              <a:t>Enjoy the Game!!'''</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#a welcome note with rules.</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True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game=</a:t>
            </a:r>
            <a:r>
              <a:rPr lang="en-GB" sz="1100" kern="0" dirty="0" err="1">
                <a:solidFill>
                  <a:srgbClr val="000000"/>
                </a:solidFill>
                <a:effectLst/>
                <a:latin typeface="Arial" panose="020B0604020202020204" pitchFamily="34" charset="0"/>
                <a:ea typeface="Times New Roman" panose="02020603050405020304" pitchFamily="18" charset="0"/>
              </a:rPr>
              <a:t>BlackJackGame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game.BlackJackplay</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game_again</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input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'Do you want to play again?(y/n): '</a:t>
            </a:r>
            <a:r>
              <a:rPr lang="en-GB" sz="1100" kern="0" dirty="0">
                <a:solidFill>
                  <a:srgbClr val="000000"/>
                </a:solidFill>
                <a:effectLst/>
                <a:latin typeface="Arial" panose="020B0604020202020204" pitchFamily="34" charset="0"/>
                <a:ea typeface="Times New Roman" panose="02020603050405020304" pitchFamily="18" charset="0"/>
              </a:rPr>
              <a:t>).lower() </a:t>
            </a:r>
            <a:r>
              <a:rPr lang="en-GB" sz="1100" kern="0" dirty="0">
                <a:solidFill>
                  <a:srgbClr val="A9D18E"/>
                </a:solidFill>
                <a:effectLst/>
                <a:latin typeface="Arial" panose="020B0604020202020204" pitchFamily="34" charset="0"/>
                <a:ea typeface="Times New Roman" panose="02020603050405020304" pitchFamily="18" charset="0"/>
              </a:rPr>
              <a:t>#will take lower capital word</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000000"/>
                </a:solidFill>
                <a:effectLst/>
                <a:latin typeface="Arial" panose="020B0604020202020204" pitchFamily="34" charset="0"/>
                <a:ea typeface="Times New Roman" panose="02020603050405020304" pitchFamily="18" charset="0"/>
              </a:rPr>
              <a:t>game_again</a:t>
            </a:r>
            <a:r>
              <a:rPr lang="en-GB" sz="1100" kern="0" dirty="0">
                <a:solidFill>
                  <a:srgbClr val="000000"/>
                </a:solidFill>
                <a:effectLst/>
                <a:latin typeface="Arial" panose="020B0604020202020204" pitchFamily="34" charset="0"/>
                <a:ea typeface="Times New Roman" panose="02020603050405020304" pitchFamily="18" charset="0"/>
              </a:rPr>
              <a:t> != </a:t>
            </a:r>
            <a:r>
              <a:rPr lang="en-GB" sz="1100" kern="0" dirty="0">
                <a:solidFill>
                  <a:srgbClr val="7030A0"/>
                </a:solidFill>
                <a:effectLst/>
                <a:latin typeface="Arial" panose="020B0604020202020204" pitchFamily="34" charset="0"/>
                <a:ea typeface="Times New Roman" panose="02020603050405020304" pitchFamily="18" charset="0"/>
              </a:rPr>
              <a:t>'y'</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break </a:t>
            </a:r>
            <a:r>
              <a:rPr lang="en-GB" sz="1100" kern="0" dirty="0">
                <a:solidFill>
                  <a:srgbClr val="A9D18E"/>
                </a:solidFill>
                <a:effectLst/>
                <a:latin typeface="Arial" panose="020B0604020202020204" pitchFamily="34" charset="0"/>
                <a:ea typeface="Times New Roman" panose="02020603050405020304" pitchFamily="18" charset="0"/>
              </a:rPr>
              <a:t>#done</a:t>
            </a:r>
            <a:br>
              <a:rPr lang="en-GB" sz="1100" kern="0" dirty="0">
                <a:solidFill>
                  <a:srgbClr val="A9D18E"/>
                </a:solidFill>
                <a:effectLst/>
                <a:latin typeface="Arial" panose="020B0604020202020204" pitchFamily="34" charset="0"/>
                <a:ea typeface="Times New Roman" panose="02020603050405020304" pitchFamily="18" charset="0"/>
              </a:rPr>
            </a:br>
            <a:endParaRPr lang="en-GB" sz="1100" dirty="0"/>
          </a:p>
        </p:txBody>
      </p:sp>
      <p:sp>
        <p:nvSpPr>
          <p:cNvPr id="10" name="TextBox 9">
            <a:extLst>
              <a:ext uri="{FF2B5EF4-FFF2-40B4-BE49-F238E27FC236}">
                <a16:creationId xmlns:a16="http://schemas.microsoft.com/office/drawing/2014/main" id="{1DA78C7A-540E-2FD2-96CD-D0FFFAFE8EDA}"/>
              </a:ext>
            </a:extLst>
          </p:cNvPr>
          <p:cNvSpPr txBox="1"/>
          <p:nvPr/>
        </p:nvSpPr>
        <p:spPr>
          <a:xfrm>
            <a:off x="9161368" y="1226809"/>
            <a:ext cx="26764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4</a:t>
            </a:r>
            <a:endParaRPr lang="en-GB"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338584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
  <TotalTime>0</TotalTime>
  <Words>3597</Words>
  <Application>Microsoft Office PowerPoint</Application>
  <PresentationFormat>Widescreen</PresentationFormat>
  <Paragraphs>188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Bahnschrift SemiBold Condensed</vt:lpstr>
      <vt:lpstr>Calibri</vt:lpstr>
      <vt:lpstr>Century Schoolbook</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Asif Mohammad Tanvir</dc:creator>
  <cp:lastModifiedBy>Asif Mohammad Tanvir</cp:lastModifiedBy>
  <cp:revision>4</cp:revision>
  <dcterms:created xsi:type="dcterms:W3CDTF">2023-11-02T03:05:40Z</dcterms:created>
  <dcterms:modified xsi:type="dcterms:W3CDTF">2023-11-02T13:56:29Z</dcterms:modified>
</cp:coreProperties>
</file>